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78" r:id="rId2"/>
    <p:sldId id="270" r:id="rId3"/>
    <p:sldId id="269" r:id="rId4"/>
    <p:sldId id="260" r:id="rId5"/>
    <p:sldId id="257" r:id="rId6"/>
    <p:sldId id="258" r:id="rId7"/>
    <p:sldId id="259" r:id="rId8"/>
    <p:sldId id="261" r:id="rId9"/>
    <p:sldId id="262" r:id="rId10"/>
    <p:sldId id="271" r:id="rId11"/>
    <p:sldId id="272" r:id="rId12"/>
    <p:sldId id="274" r:id="rId13"/>
    <p:sldId id="279" r:id="rId14"/>
    <p:sldId id="280" r:id="rId15"/>
    <p:sldId id="281" r:id="rId16"/>
    <p:sldId id="286" r:id="rId17"/>
    <p:sldId id="287" r:id="rId18"/>
    <p:sldId id="288" r:id="rId19"/>
    <p:sldId id="282" r:id="rId20"/>
    <p:sldId id="283" r:id="rId21"/>
    <p:sldId id="275" r:id="rId22"/>
    <p:sldId id="268" r:id="rId23"/>
    <p:sldId id="273" r:id="rId24"/>
    <p:sldId id="284" r:id="rId25"/>
    <p:sldId id="277" r:id="rId26"/>
    <p:sldId id="264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644" y="-78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slide" Target="slides/slide22.xml"  /><Relationship Id="rId24" Type="http://schemas.openxmlformats.org/officeDocument/2006/relationships/slide" Target="slides/slide23.xml"  /><Relationship Id="rId25" Type="http://schemas.openxmlformats.org/officeDocument/2006/relationships/slide" Target="slides/slide24.xml"  /><Relationship Id="rId26" Type="http://schemas.openxmlformats.org/officeDocument/2006/relationships/slide" Target="slides/slide25.xml"  /><Relationship Id="rId27" Type="http://schemas.openxmlformats.org/officeDocument/2006/relationships/slide" Target="slides/slide26.xml"  /><Relationship Id="rId28" Type="http://schemas.openxmlformats.org/officeDocument/2006/relationships/presProps" Target="presProps.xml"  /><Relationship Id="rId29" Type="http://schemas.openxmlformats.org/officeDocument/2006/relationships/viewProps" Target="viewProps.xml"  /><Relationship Id="rId3" Type="http://schemas.openxmlformats.org/officeDocument/2006/relationships/slide" Target="slides/slide2.xml"  /><Relationship Id="rId30" Type="http://schemas.openxmlformats.org/officeDocument/2006/relationships/theme" Target="theme/theme1.xml"  /><Relationship Id="rId31" Type="http://schemas.openxmlformats.org/officeDocument/2006/relationships/tableStyles" Target="tableStyles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6571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C53F11B3-CE95-410E-BF49-6721910E6528}" type="datetime1">
              <a:rPr lang="ko-KR" altLang="en-US"/>
              <a:pPr lvl="0">
                <a:defRPr/>
              </a:pPr>
              <a:t>2026-01-04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1404E19A-E2D1-4893-9E71-EA724A82A66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mc="http://schemas.openxmlformats.org/markup-compatibility/2006" xmlns:hp="http://schemas.haansoft.com/office/presentation/8.0" mc:Ignorable="hp" hp:hslDur="50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Relationship Id="rId3" Type="http://schemas.openxmlformats.org/officeDocument/2006/relationships/hyperlink" Target="https://www.busanjob.net/" TargetMode="External"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Relationship Id="rId3" Type="http://schemas.openxmlformats.org/officeDocument/2006/relationships/hyperlink" Target="https://www.busanjob.net/03_part/part01_view.asp?idx=30177&amp;amp;page=1&amp;amp;params=&amp;amp;mbs=A" TargetMode="External"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hometax.go.kr/" TargetMode="External" /><Relationship Id="rId3" Type="http://schemas.openxmlformats.org/officeDocument/2006/relationships/image" Target="../media/image13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gov.kr/mw/AA020InfoCappView.do?CappBizCD=13100000056&amp;amp;HighCtgCD=A03019002" TargetMode="External" /><Relationship Id="rId3" Type="http://schemas.openxmlformats.org/officeDocument/2006/relationships/image" Target="../media/image15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6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gov.kr/mw/AA020InfoCappView.do?CappBizCD=13100000015" TargetMode="External" /><Relationship Id="rId3" Type="http://schemas.openxmlformats.org/officeDocument/2006/relationships/image" Target="../media/image17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hometax.go.kr/" TargetMode="External" /><Relationship Id="rId3" Type="http://schemas.openxmlformats.org/officeDocument/2006/relationships/image" Target="../media/image13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gov.kr/portal/service/serviceInfo/B49000100050" TargetMode="External" /><Relationship Id="rId3" Type="http://schemas.openxmlformats.org/officeDocument/2006/relationships/image" Target="../media/image18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9.png"  /><Relationship Id="rId3" Type="http://schemas.openxmlformats.org/officeDocument/2006/relationships/hyperlink" Target="https://www.4insure.or.kr/" TargetMode="External"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가로 글상자 1"/>
          <p:cNvSpPr txBox="1"/>
          <p:nvPr/>
        </p:nvSpPr>
        <p:spPr>
          <a:xfrm>
            <a:off x="1661160" y="3154680"/>
            <a:ext cx="5821977" cy="548640"/>
          </a:xfrm>
          <a:prstGeom prst="rect">
            <a:avLst/>
          </a:prstGeom>
        </p:spPr>
        <p:txBody>
          <a:bodyPr wrap="none">
            <a:spAutoFit/>
          </a:bodyPr>
          <a:p>
            <a:pPr lvl="0">
              <a:defRPr/>
            </a:pPr>
            <a:r>
              <a:rPr lang="ko-KR" altLang="en-US" sz="3000" b="1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고용인센티브 지원사업 신청방법</a:t>
            </a: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2060848"/>
            <a:ext cx="7920990" cy="432054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501091" y="548680"/>
            <a:ext cx="5943117" cy="910143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1. 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네이버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[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부산일자리정보망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]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 검색</a:t>
            </a:r>
            <a:endPara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 </a:t>
            </a:r>
            <a:r>
              <a:rPr lang="ko-KR" altLang="en-US" b="1">
                <a:solidFill>
                  <a:schemeClr val="lt1"/>
                </a:solidFill>
              </a:rPr>
              <a:t>부산일자리정보망</a:t>
            </a:r>
            <a:r>
              <a:rPr lang="en-US" altLang="ko-KR" b="1">
                <a:solidFill>
                  <a:schemeClr val="lt1"/>
                </a:solidFill>
              </a:rPr>
              <a:t>(</a:t>
            </a:r>
            <a:r>
              <a:rPr lang="en-US" altLang="ko-KR" b="1">
                <a:solidFill>
                  <a:schemeClr val="lt1"/>
                </a:solidFill>
                <a:hlinkClick r:id="rId3"/>
              </a:rPr>
              <a:t>https://www.busanjob.net</a:t>
            </a:r>
            <a:r>
              <a:rPr lang="en-US" altLang="ko-KR" b="1">
                <a:solidFill>
                  <a:schemeClr val="lt1"/>
                </a:solidFill>
              </a:rPr>
              <a:t> ) </a:t>
            </a:r>
            <a:r>
              <a:rPr lang="ko-KR" altLang="en-US" b="1">
                <a:solidFill>
                  <a:schemeClr val="lt1"/>
                </a:solidFill>
              </a:rPr>
              <a:t>접속</a:t>
            </a:r>
            <a:endParaRPr lang="ko-KR" altLang="en-US" b="1">
              <a:solidFill>
                <a:schemeClr val="lt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2267744" y="2636912"/>
            <a:ext cx="1872208" cy="504055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1505" y="1916832"/>
            <a:ext cx="7920990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7781" y="836712"/>
            <a:ext cx="5330363" cy="361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3. </a:t>
            </a:r>
            <a:r>
              <a:rPr lang="ko-KR" altLang="en-US" b="1">
                <a:solidFill>
                  <a:srgbClr val="ff0000"/>
                </a:solidFill>
              </a:rPr>
              <a:t>기업회원</a:t>
            </a:r>
            <a:r>
              <a:rPr lang="en-US" altLang="ko-KR" b="1">
                <a:solidFill>
                  <a:schemeClr val="lt1"/>
                </a:solidFill>
              </a:rPr>
              <a:t>(</a:t>
            </a:r>
            <a:r>
              <a:rPr lang="ko-KR" altLang="en-US" b="1">
                <a:solidFill>
                  <a:schemeClr val="lt1"/>
                </a:solidFill>
              </a:rPr>
              <a:t>개인회원은 신청불가</a:t>
            </a:r>
            <a:r>
              <a:rPr lang="en-US" altLang="ko-KR" b="1">
                <a:solidFill>
                  <a:schemeClr val="lt1"/>
                </a:solidFill>
              </a:rPr>
              <a:t>) </a:t>
            </a:r>
            <a:r>
              <a:rPr lang="ko-KR" altLang="en-US" b="1">
                <a:solidFill>
                  <a:schemeClr val="lt1"/>
                </a:solidFill>
              </a:rPr>
              <a:t>가입 후 로그인</a:t>
            </a:r>
            <a:endParaRPr lang="ko-KR" altLang="en-US" b="1">
              <a:solidFill>
                <a:schemeClr val="lt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220072" y="4293096"/>
            <a:ext cx="1656184" cy="144016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20072" y="4509120"/>
            <a:ext cx="1656184" cy="144016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8" name="액자 7"/>
          <p:cNvSpPr/>
          <p:nvPr/>
        </p:nvSpPr>
        <p:spPr>
          <a:xfrm>
            <a:off x="4355976" y="4114456"/>
            <a:ext cx="2736304" cy="1042736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99" name="액자 4098"/>
          <p:cNvSpPr/>
          <p:nvPr/>
        </p:nvSpPr>
        <p:spPr>
          <a:xfrm>
            <a:off x="6012160" y="2276872"/>
            <a:ext cx="432048" cy="288032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그림 1026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1916832"/>
            <a:ext cx="7920990" cy="4320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292" y="548680"/>
            <a:ext cx="8135164" cy="8529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4. </a:t>
            </a:r>
            <a:r>
              <a:rPr lang="ko-KR" altLang="en-US" b="1">
                <a:solidFill>
                  <a:schemeClr val="lt1"/>
                </a:solidFill>
              </a:rPr>
              <a:t>홈페이지 배너 클릭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sz="1400" b="1">
                <a:solidFill>
                  <a:schemeClr val="lt1"/>
                </a:solidFill>
              </a:rPr>
              <a:t>(</a:t>
            </a:r>
            <a:r>
              <a:rPr lang="en-US" altLang="ko-KR" sz="1400" b="1">
                <a:solidFill>
                  <a:schemeClr val="lt1"/>
                </a:solidFill>
                <a:hlinkClick r:id="rId3"/>
              </a:rPr>
              <a:t>https://www.busanjob.net/03_part/part01_view.asp?idx=30177&amp;page=1&amp;params=&amp;mbs=A</a:t>
            </a:r>
            <a:r>
              <a:rPr lang="en-US" altLang="ko-KR" sz="1400" b="1">
                <a:solidFill>
                  <a:schemeClr val="lt1"/>
                </a:solidFill>
              </a:rPr>
              <a:t>)</a:t>
            </a:r>
            <a:endParaRPr lang="en-US" altLang="ko-KR" sz="1400" b="1">
              <a:solidFill>
                <a:schemeClr val="lt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611560" y="2564904"/>
            <a:ext cx="7920880" cy="2304256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그림 2052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1916832"/>
            <a:ext cx="7920990" cy="4320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476672"/>
            <a:ext cx="7611660" cy="1122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5. </a:t>
            </a:r>
            <a:r>
              <a:rPr lang="ko-KR" altLang="en-US" b="1">
                <a:solidFill>
                  <a:schemeClr val="lt1"/>
                </a:solidFill>
              </a:rPr>
              <a:t>첨부파일</a:t>
            </a:r>
            <a:r>
              <a:rPr lang="en-US" altLang="ko-KR" b="1">
                <a:solidFill>
                  <a:schemeClr val="lt1"/>
                </a:solidFill>
              </a:rPr>
              <a:t>(3</a:t>
            </a:r>
            <a:r>
              <a:rPr lang="ko-KR" altLang="en-US" b="1">
                <a:solidFill>
                  <a:schemeClr val="lt1"/>
                </a:solidFill>
              </a:rPr>
              <a:t>개</a:t>
            </a:r>
            <a:r>
              <a:rPr lang="en-US" altLang="ko-KR" b="1">
                <a:solidFill>
                  <a:schemeClr val="lt1"/>
                </a:solidFill>
              </a:rPr>
              <a:t>) </a:t>
            </a:r>
            <a:r>
              <a:rPr lang="ko-KR" altLang="en-US" b="1">
                <a:solidFill>
                  <a:schemeClr val="lt1"/>
                </a:solidFill>
              </a:rPr>
              <a:t>다운받기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   </a:t>
            </a:r>
            <a:r>
              <a:rPr lang="en-US" altLang="ko-KR" sz="1600" b="1">
                <a:solidFill>
                  <a:schemeClr val="lt1"/>
                </a:solidFill>
              </a:rPr>
              <a:t>- </a:t>
            </a:r>
            <a:r>
              <a:rPr lang="ko-KR" altLang="en-US" sz="1600" b="1">
                <a:solidFill>
                  <a:schemeClr val="lt1"/>
                </a:solidFill>
              </a:rPr>
              <a:t>공고문</a:t>
            </a:r>
            <a:endParaRPr lang="ko-KR" altLang="en-US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sz="1600" b="1">
                <a:solidFill>
                  <a:schemeClr val="lt1"/>
                </a:solidFill>
              </a:rPr>
              <a:t>   - </a:t>
            </a:r>
            <a:r>
              <a:rPr lang="ko-KR" altLang="en-US" sz="1600" b="1">
                <a:solidFill>
                  <a:schemeClr val="lt1"/>
                </a:solidFill>
              </a:rPr>
              <a:t>신청전 필독사항</a:t>
            </a:r>
            <a:r>
              <a:rPr lang="en-US" altLang="ko-KR" sz="1600" b="1">
                <a:solidFill>
                  <a:schemeClr val="lt1"/>
                </a:solidFill>
              </a:rPr>
              <a:t>(</a:t>
            </a:r>
            <a:r>
              <a:rPr lang="ko-KR" altLang="en-US" sz="1600" b="1">
                <a:solidFill>
                  <a:schemeClr val="lt1"/>
                </a:solidFill>
              </a:rPr>
              <a:t>안내 및 </a:t>
            </a:r>
            <a:r>
              <a:rPr lang="en-US" altLang="ko-KR" sz="1600" b="1">
                <a:solidFill>
                  <a:schemeClr val="lt1"/>
                </a:solidFill>
              </a:rPr>
              <a:t>FAQ)</a:t>
            </a: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sz="1600" b="1">
                <a:solidFill>
                  <a:schemeClr val="lt1"/>
                </a:solidFill>
              </a:rPr>
              <a:t>   - </a:t>
            </a:r>
            <a:r>
              <a:rPr lang="ko-KR" altLang="en-US" sz="1600" b="1" u="sng">
                <a:solidFill>
                  <a:schemeClr val="lt1"/>
                </a:solidFill>
              </a:rPr>
              <a:t>신청서식 </a:t>
            </a:r>
            <a:r>
              <a:rPr lang="en-US" altLang="ko-KR" sz="1600" b="1" u="sng">
                <a:solidFill>
                  <a:srgbClr val="ff0000"/>
                </a:solidFill>
              </a:rPr>
              <a:t>(</a:t>
            </a:r>
            <a:r>
              <a:rPr lang="ko-KR" altLang="en-US" sz="1600" b="1" u="sng">
                <a:solidFill>
                  <a:srgbClr val="ff0000"/>
                </a:solidFill>
              </a:rPr>
              <a:t>참여신청서 </a:t>
            </a:r>
            <a:r>
              <a:rPr lang="en-US" altLang="ko-KR" sz="1600" b="1" u="sng">
                <a:solidFill>
                  <a:srgbClr val="ff0000"/>
                </a:solidFill>
              </a:rPr>
              <a:t>/</a:t>
            </a:r>
            <a:r>
              <a:rPr lang="ko-KR" altLang="en-US" sz="1600" b="1" u="sng">
                <a:solidFill>
                  <a:srgbClr val="ff0000"/>
                </a:solidFill>
              </a:rPr>
              <a:t> 사업주확인서 </a:t>
            </a:r>
            <a:r>
              <a:rPr lang="en-US" altLang="ko-KR" sz="1600" b="1" u="sng">
                <a:solidFill>
                  <a:srgbClr val="ff0000"/>
                </a:solidFill>
              </a:rPr>
              <a:t>/</a:t>
            </a:r>
            <a:r>
              <a:rPr lang="ko-KR" altLang="en-US" sz="1600" b="1" u="sng">
                <a:solidFill>
                  <a:srgbClr val="ff0000"/>
                </a:solidFill>
              </a:rPr>
              <a:t> 개인정보동의서 </a:t>
            </a:r>
            <a:r>
              <a:rPr lang="en-US" altLang="ko-KR" sz="1600" b="1" u="sng">
                <a:solidFill>
                  <a:srgbClr val="ff0000"/>
                </a:solidFill>
              </a:rPr>
              <a:t>/</a:t>
            </a:r>
            <a:r>
              <a:rPr lang="ko-KR" altLang="en-US" sz="1600" b="1" u="sng">
                <a:solidFill>
                  <a:srgbClr val="ff0000"/>
                </a:solidFill>
              </a:rPr>
              <a:t> 채용자명단제출서</a:t>
            </a:r>
            <a:r>
              <a:rPr lang="en-US" altLang="ko-KR" sz="1600" b="1" u="sng">
                <a:solidFill>
                  <a:srgbClr val="ff0000"/>
                </a:solidFill>
              </a:rPr>
              <a:t>)</a:t>
            </a:r>
            <a:endParaRPr lang="en-US" altLang="ko-KR" sz="1600" b="1" u="sng">
              <a:solidFill>
                <a:srgbClr val="ff0000"/>
              </a:solidFill>
            </a:endParaRPr>
          </a:p>
        </p:txBody>
      </p:sp>
      <p:sp>
        <p:nvSpPr>
          <p:cNvPr id="2052" name="액자 2051"/>
          <p:cNvSpPr/>
          <p:nvPr/>
        </p:nvSpPr>
        <p:spPr>
          <a:xfrm>
            <a:off x="1763688" y="5589240"/>
            <a:ext cx="3888432" cy="504055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그림 3076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1916832"/>
            <a:ext cx="7920990" cy="4320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835988"/>
            <a:ext cx="1420921" cy="360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6. </a:t>
            </a:r>
            <a:r>
              <a:rPr lang="ko-KR" altLang="en-US" b="1">
                <a:solidFill>
                  <a:schemeClr val="lt1"/>
                </a:solidFill>
              </a:rPr>
              <a:t>신청하기</a:t>
            </a:r>
            <a:endParaRPr lang="ko-KR" altLang="en-US" b="1">
              <a:solidFill>
                <a:schemeClr val="lt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5004048" y="5517232"/>
            <a:ext cx="864096" cy="332475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51520" y="362020"/>
            <a:ext cx="3104504" cy="1122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7. </a:t>
            </a:r>
            <a:r>
              <a:rPr lang="ko-KR" altLang="en-US" b="1">
                <a:solidFill>
                  <a:schemeClr val="lt1"/>
                </a:solidFill>
              </a:rPr>
              <a:t>신청기업 정보 기입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sz="1400" b="1">
                <a:solidFill>
                  <a:srgbClr val="ff0000"/>
                </a:solidFill>
              </a:rPr>
              <a:t>*</a:t>
            </a:r>
            <a:r>
              <a:rPr lang="ko-KR" altLang="en-US" sz="1400" b="1">
                <a:solidFill>
                  <a:srgbClr val="ff0000"/>
                </a:solidFill>
              </a:rPr>
              <a:t>필수값 입력 시 다음단계 이동 가능</a:t>
            </a:r>
            <a:endParaRPr lang="ko-KR" altLang="en-US" sz="1400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8. </a:t>
            </a:r>
            <a:r>
              <a:rPr lang="ko-KR" altLang="en-US" b="1">
                <a:solidFill>
                  <a:schemeClr val="lt1"/>
                </a:solidFill>
              </a:rPr>
              <a:t>다음단계로 가기 클릭</a:t>
            </a:r>
            <a:endParaRPr lang="ko-KR" altLang="en-US" b="1">
              <a:solidFill>
                <a:schemeClr val="lt1"/>
              </a:solidFill>
            </a:endParaRPr>
          </a:p>
        </p:txBody>
      </p:sp>
      <p:pic>
        <p:nvPicPr>
          <p:cNvPr id="5126" name="그림 5125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3491804" y="368617"/>
            <a:ext cx="5400675" cy="6120765"/>
          </a:xfrm>
          <a:prstGeom prst="rect">
            <a:avLst/>
          </a:prstGeom>
        </p:spPr>
      </p:pic>
      <p:sp>
        <p:nvSpPr>
          <p:cNvPr id="5127" name="직사각형 5126"/>
          <p:cNvSpPr/>
          <p:nvPr/>
        </p:nvSpPr>
        <p:spPr>
          <a:xfrm>
            <a:off x="4572000" y="2204864"/>
            <a:ext cx="504056" cy="216024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 algn="ctr">
              <a:defRPr/>
            </a:pPr>
            <a:endParaRPr lang="ko-KR" altLang="en-US"/>
          </a:p>
        </p:txBody>
      </p:sp>
      <p:sp>
        <p:nvSpPr>
          <p:cNvPr id="5129" name="직사각형 5128"/>
          <p:cNvSpPr/>
          <p:nvPr/>
        </p:nvSpPr>
        <p:spPr>
          <a:xfrm>
            <a:off x="4572000" y="2564904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0" name="직사각형 5129"/>
          <p:cNvSpPr/>
          <p:nvPr/>
        </p:nvSpPr>
        <p:spPr>
          <a:xfrm>
            <a:off x="4572000" y="2924944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1" name="직사각형 5130"/>
          <p:cNvSpPr/>
          <p:nvPr/>
        </p:nvSpPr>
        <p:spPr>
          <a:xfrm>
            <a:off x="4572000" y="3429000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2" name="직사각형 5131"/>
          <p:cNvSpPr/>
          <p:nvPr/>
        </p:nvSpPr>
        <p:spPr>
          <a:xfrm>
            <a:off x="4572000" y="3933056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3" name="직사각형 5132"/>
          <p:cNvSpPr/>
          <p:nvPr/>
        </p:nvSpPr>
        <p:spPr>
          <a:xfrm>
            <a:off x="4572000" y="4293096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4" name="직사각형 5133"/>
          <p:cNvSpPr/>
          <p:nvPr/>
        </p:nvSpPr>
        <p:spPr>
          <a:xfrm>
            <a:off x="4572000" y="4797152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5" name="직사각형 5134"/>
          <p:cNvSpPr/>
          <p:nvPr/>
        </p:nvSpPr>
        <p:spPr>
          <a:xfrm>
            <a:off x="4572000" y="5229200"/>
            <a:ext cx="504056" cy="216024"/>
          </a:xfrm>
          <a:prstGeom prst="rect">
            <a:avLst/>
          </a:prstGeom>
          <a:solidFill>
            <a:srgbClr val="ffffff">
              <a:alpha val="100000"/>
            </a:srgbClr>
          </a:solidFill>
          <a:ln w="25400" cap="flat" cmpd="sng" algn="ctr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6" name="액자 5135"/>
          <p:cNvSpPr/>
          <p:nvPr/>
        </p:nvSpPr>
        <p:spPr>
          <a:xfrm>
            <a:off x="3491880" y="2060848"/>
            <a:ext cx="5380559" cy="3744416"/>
          </a:xfrm>
          <a:prstGeom prst="frame">
            <a:avLst>
              <a:gd name="adj1" fmla="val 1010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137" name="액자 5136"/>
          <p:cNvSpPr/>
          <p:nvPr/>
        </p:nvSpPr>
        <p:spPr>
          <a:xfrm>
            <a:off x="5724128" y="5949280"/>
            <a:ext cx="864096" cy="288032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그림 6148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3491880" y="368617"/>
            <a:ext cx="5400675" cy="6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210" y="399748"/>
            <a:ext cx="2034773" cy="903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9. </a:t>
            </a:r>
            <a:r>
              <a:rPr lang="ko-KR" altLang="en-US" b="1">
                <a:solidFill>
                  <a:schemeClr val="lt1"/>
                </a:solidFill>
              </a:rPr>
              <a:t>첨부파일 등록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10.</a:t>
            </a:r>
            <a:r>
              <a:rPr lang="ko-KR" altLang="en-US" b="1">
                <a:solidFill>
                  <a:schemeClr val="lt1"/>
                </a:solidFill>
              </a:rPr>
              <a:t> 참가신청완료</a:t>
            </a:r>
            <a:endParaRPr lang="ko-KR" altLang="en-US" b="1">
              <a:solidFill>
                <a:schemeClr val="lt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3491880" y="1412776"/>
            <a:ext cx="5380559" cy="4392488"/>
          </a:xfrm>
          <a:prstGeom prst="frame">
            <a:avLst>
              <a:gd name="adj1" fmla="val 101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48" name="액자 6147"/>
          <p:cNvSpPr/>
          <p:nvPr/>
        </p:nvSpPr>
        <p:spPr>
          <a:xfrm>
            <a:off x="5724128" y="6093296"/>
            <a:ext cx="864096" cy="288032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가로 글상자 1"/>
          <p:cNvSpPr txBox="1"/>
          <p:nvPr/>
        </p:nvSpPr>
        <p:spPr>
          <a:xfrm>
            <a:off x="1146810" y="2697480"/>
            <a:ext cx="6850454" cy="1463040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ko-KR" altLang="en-US" sz="3000" b="1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고용인센티브 지원사업 서류 발급 방법</a:t>
            </a: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  <a:p>
            <a:pPr lvl="0" algn="ctr">
              <a:defRPr/>
            </a:pP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ko-KR" altLang="en-US" sz="3000" b="1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① 사업주용</a:t>
            </a: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-1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서식 </a:t>
            </a:r>
            <a:r>
              <a:rPr lang="en-US" altLang="ko-KR" b="1">
                <a:solidFill>
                  <a:schemeClr val="lt1"/>
                </a:solidFill>
              </a:rPr>
              <a:t>1] </a:t>
            </a:r>
            <a:r>
              <a:rPr lang="ko-KR" altLang="en-US" b="1">
                <a:solidFill>
                  <a:schemeClr val="lt1"/>
                </a:solidFill>
              </a:rPr>
              <a:t>참여 신청서</a:t>
            </a:r>
            <a:endParaRPr lang="ko-KR" altLang="en-US" b="1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endParaRPr lang="ko-KR" altLang="en-US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chemeClr val="lt1"/>
                </a:solidFill>
              </a:rPr>
              <a:t>*</a:t>
            </a:r>
            <a:r>
              <a:rPr lang="ko-KR" altLang="en-US">
                <a:solidFill>
                  <a:schemeClr val="lt1"/>
                </a:solidFill>
              </a:rPr>
              <a:t>신청서식 내 서류 다운로드</a:t>
            </a:r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-2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서식</a:t>
            </a:r>
            <a:r>
              <a:rPr lang="en-US" altLang="ko-KR" b="1">
                <a:solidFill>
                  <a:schemeClr val="lt1"/>
                </a:solidFill>
              </a:rPr>
              <a:t>1-1] </a:t>
            </a:r>
            <a:r>
              <a:rPr lang="ko-KR" altLang="en-US" b="1">
                <a:solidFill>
                  <a:schemeClr val="lt1"/>
                </a:solidFill>
              </a:rPr>
              <a:t>사업주 확인서</a:t>
            </a:r>
            <a:endParaRPr lang="ko-KR" altLang="en-US" b="1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endParaRPr lang="ko-KR" altLang="en-US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chemeClr val="lt1"/>
                </a:solidFill>
              </a:rPr>
              <a:t>*</a:t>
            </a:r>
            <a:r>
              <a:rPr lang="ko-KR" altLang="en-US">
                <a:solidFill>
                  <a:schemeClr val="lt1"/>
                </a:solidFill>
              </a:rPr>
              <a:t>신청서식 내 서류 다운로드</a:t>
            </a:r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-3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서식</a:t>
            </a:r>
            <a:r>
              <a:rPr lang="en-US" altLang="ko-KR" b="1">
                <a:solidFill>
                  <a:schemeClr val="lt1"/>
                </a:solidFill>
              </a:rPr>
              <a:t>1-2] </a:t>
            </a:r>
            <a:r>
              <a:rPr lang="ko-KR" altLang="en-US" b="1">
                <a:solidFill>
                  <a:schemeClr val="lt1"/>
                </a:solidFill>
              </a:rPr>
              <a:t>개인정보동의서</a:t>
            </a:r>
            <a:endParaRPr lang="ko-KR" altLang="en-US" b="1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endParaRPr lang="ko-KR" altLang="en-US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chemeClr val="lt1"/>
                </a:solidFill>
              </a:rPr>
              <a:t>*</a:t>
            </a:r>
            <a:r>
              <a:rPr lang="ko-KR" altLang="en-US">
                <a:solidFill>
                  <a:schemeClr val="lt1"/>
                </a:solidFill>
              </a:rPr>
              <a:t>신청서식 내 서류 다운로드</a:t>
            </a:r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9" name="그림 8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-4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서식 </a:t>
            </a:r>
            <a:r>
              <a:rPr lang="en-US" altLang="ko-KR" b="1">
                <a:solidFill>
                  <a:schemeClr val="lt1"/>
                </a:solidFill>
              </a:rPr>
              <a:t>2] </a:t>
            </a:r>
            <a:r>
              <a:rPr lang="ko-KR" altLang="en-US" b="1">
                <a:solidFill>
                  <a:schemeClr val="lt1"/>
                </a:solidFill>
              </a:rPr>
              <a:t>채용자 명단 제출서</a:t>
            </a:r>
            <a:endParaRPr lang="ko-KR" altLang="en-US" b="1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endParaRPr lang="ko-KR" altLang="en-US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chemeClr val="lt1"/>
                </a:solidFill>
              </a:rPr>
              <a:t>*</a:t>
            </a:r>
            <a:r>
              <a:rPr lang="ko-KR" altLang="en-US">
                <a:solidFill>
                  <a:schemeClr val="lt1"/>
                </a:solidFill>
              </a:rPr>
              <a:t>신청서식 내 서류 다운로드</a:t>
            </a:r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9" name="그림 8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3428873" y="3248977"/>
            <a:ext cx="2286254" cy="3600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-5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[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사업자등록증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]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368494"/>
            <a:ext cx="8496944" cy="142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-6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[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국세 납세증명서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]</a:t>
            </a:r>
            <a:endParaRPr xmlns:mc="http://schemas.openxmlformats.org/markup-compatibility/2006" xmlns:hp="http://schemas.haansoft.com/office/presentation/8.0" lang="en-US" altLang="ko-KR" b="1" mc:Ignorable="hp" hp:hslEmbossed="0">
              <a:solidFill>
                <a:schemeClr val="lt1"/>
              </a:solidFill>
              <a:effectLst/>
            </a:endParaRPr>
          </a:p>
          <a:p>
            <a:pPr lvl="0">
              <a:defRPr/>
            </a:pP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1.</a:t>
            </a:r>
            <a:r>
              <a:rPr lang="ko-KR" altLang="en-US" b="1">
                <a:solidFill>
                  <a:schemeClr val="lt1"/>
                </a:solidFill>
              </a:rPr>
              <a:t> 국세청홈텍스</a:t>
            </a:r>
            <a:r>
              <a:rPr lang="en-US" altLang="ko-KR" b="1">
                <a:solidFill>
                  <a:schemeClr val="lt1"/>
                </a:solidFill>
              </a:rPr>
              <a:t>(</a:t>
            </a:r>
            <a:r>
              <a:rPr lang="en-US" altLang="ko-KR" b="1">
                <a:solidFill>
                  <a:schemeClr val="lt1"/>
                </a:solidFill>
                <a:hlinkClick r:id="rId2"/>
              </a:rPr>
              <a:t>https://hometax.go.kr</a:t>
            </a:r>
            <a:r>
              <a:rPr lang="en-US" altLang="ko-KR" b="1">
                <a:solidFill>
                  <a:schemeClr val="lt1"/>
                </a:solidFill>
              </a:rPr>
              <a:t>)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</a:t>
            </a:r>
            <a:r>
              <a:rPr lang="ko-KR" altLang="en-US" b="1">
                <a:solidFill>
                  <a:schemeClr val="lt1"/>
                </a:solidFill>
              </a:rPr>
              <a:t> 전체메뉴</a:t>
            </a:r>
            <a:endParaRPr lang="ko-KR" altLang="en-US" b="1">
              <a:solidFill>
                <a:schemeClr val="lt1"/>
              </a:solidFill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68085" y="2060848"/>
            <a:ext cx="8007829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197" name="액자 8196"/>
          <p:cNvSpPr/>
          <p:nvPr/>
        </p:nvSpPr>
        <p:spPr>
          <a:xfrm>
            <a:off x="7812360" y="2852936"/>
            <a:ext cx="72008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1505" y="1916832"/>
            <a:ext cx="7920989" cy="447791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액자 3"/>
          <p:cNvSpPr/>
          <p:nvPr/>
        </p:nvSpPr>
        <p:spPr>
          <a:xfrm>
            <a:off x="971600" y="3384557"/>
            <a:ext cx="1152128" cy="404483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2339752" y="3717032"/>
            <a:ext cx="1152128" cy="20224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548680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3.</a:t>
            </a:r>
            <a:r>
              <a:rPr lang="ko-KR" altLang="en-US" b="1">
                <a:solidFill>
                  <a:schemeClr val="lt1"/>
                </a:solidFill>
              </a:rPr>
              <a:t> 증명</a:t>
            </a:r>
            <a:r>
              <a:rPr lang="en-US" altLang="ko-KR" b="1">
                <a:solidFill>
                  <a:schemeClr val="lt1"/>
                </a:solidFill>
              </a:rPr>
              <a:t>.</a:t>
            </a:r>
            <a:r>
              <a:rPr lang="ko-KR" altLang="en-US" b="1">
                <a:solidFill>
                  <a:schemeClr val="lt1"/>
                </a:solidFill>
              </a:rPr>
              <a:t> 등록</a:t>
            </a:r>
            <a:r>
              <a:rPr lang="en-US" altLang="ko-KR" b="1">
                <a:solidFill>
                  <a:schemeClr val="lt1"/>
                </a:solidFill>
              </a:rPr>
              <a:t>.</a:t>
            </a:r>
            <a:r>
              <a:rPr lang="ko-KR" altLang="en-US" b="1">
                <a:solidFill>
                  <a:schemeClr val="lt1"/>
                </a:solidFill>
              </a:rPr>
              <a:t> 신청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endParaRPr lang="ko-KR" altLang="en-US" b="1">
              <a:solidFill>
                <a:schemeClr val="lt1"/>
              </a:solidFill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b="1">
                <a:solidFill>
                  <a:schemeClr val="lt1"/>
                </a:solidFill>
              </a:rPr>
              <a:t>4.</a:t>
            </a:r>
            <a:r>
              <a:rPr lang="ko-KR" altLang="en-US" b="1">
                <a:solidFill>
                  <a:schemeClr val="lt1"/>
                </a:solidFill>
              </a:rPr>
              <a:t> 즉시발급 증명 </a:t>
            </a:r>
            <a:r>
              <a:rPr lang="en-US" altLang="ko-KR" b="1">
                <a:solidFill>
                  <a:schemeClr val="lt1"/>
                </a:solidFill>
              </a:rPr>
              <a:t>&gt;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ko-KR" altLang="en-US" b="1">
                <a:solidFill>
                  <a:srgbClr val="ff0000"/>
                </a:solidFill>
              </a:rPr>
              <a:t>납세증명서</a:t>
            </a:r>
            <a:r>
              <a:rPr lang="en-US" altLang="ko-KR" b="1">
                <a:solidFill>
                  <a:srgbClr val="ff0000"/>
                </a:solidFill>
              </a:rPr>
              <a:t>(</a:t>
            </a:r>
            <a:r>
              <a:rPr lang="ko-KR" altLang="en-US" b="1">
                <a:solidFill>
                  <a:srgbClr val="ff0000"/>
                </a:solidFill>
              </a:rPr>
              <a:t>국세완납증명</a:t>
            </a:r>
            <a:r>
              <a:rPr lang="en-US" altLang="ko-KR" b="1">
                <a:solidFill>
                  <a:srgbClr val="ff0000"/>
                </a:solidFill>
              </a:rPr>
              <a:t>)</a:t>
            </a:r>
            <a:endPara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<a:solidFill>
                <a:srgbClr val="ff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214971"/>
            <a:ext cx="8496944" cy="1629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①</a:t>
            </a:r>
            <a:r>
              <a:rPr lang="en-US" altLang="ko-KR" b="1">
                <a:solidFill>
                  <a:schemeClr val="lt1"/>
                </a:solidFill>
              </a:rPr>
              <a:t>-6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[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지방세 납세증명서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]</a:t>
            </a:r>
            <a:endParaRPr xmlns:mc="http://schemas.openxmlformats.org/markup-compatibility/2006" xmlns:hp="http://schemas.haansoft.com/office/presentation/8.0" lang="en-US" altLang="ko-KR" b="1" mc:Ignorable="hp" hp:hslEmbossed="0">
              <a:solidFill>
                <a:schemeClr val="lt1"/>
              </a:solidFill>
              <a:effectLst/>
            </a:endParaRPr>
          </a:p>
          <a:p>
            <a:pPr lvl="0">
              <a:defRPr/>
            </a:pP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1.</a:t>
            </a:r>
            <a:r>
              <a:rPr lang="ko-KR" altLang="en-US" b="1">
                <a:solidFill>
                  <a:schemeClr val="lt1"/>
                </a:solidFill>
              </a:rPr>
              <a:t> 정부</a:t>
            </a:r>
            <a:r>
              <a:rPr lang="en-US" altLang="ko-KR" b="1">
                <a:solidFill>
                  <a:schemeClr val="lt1"/>
                </a:solidFill>
              </a:rPr>
              <a:t>24</a:t>
            </a:r>
            <a:endParaRPr lang="en-US" altLang="ko-KR" sz="17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sz="1300" b="1">
                <a:solidFill>
                  <a:schemeClr val="lt1"/>
                </a:solidFill>
              </a:rPr>
              <a:t>(</a:t>
            </a:r>
            <a:r>
              <a:rPr lang="en-US" altLang="ko-KR" sz="1300" b="1">
                <a:solidFill>
                  <a:schemeClr val="lt1"/>
                </a:solidFill>
                <a:hlinkClick r:id="rId2"/>
              </a:rPr>
              <a:t>https://www.gov.kr/mw/AA020InfoCappView.do?CappBizCD=13100000056&amp;HighCtgCD=A03019002</a:t>
            </a:r>
            <a:r>
              <a:rPr lang="en-US" altLang="ko-KR" sz="1300" b="1">
                <a:solidFill>
                  <a:schemeClr val="lt1"/>
                </a:solidFill>
              </a:rPr>
              <a:t>)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</a:t>
            </a:r>
            <a:r>
              <a:rPr lang="ko-KR" altLang="en-US" b="1">
                <a:solidFill>
                  <a:schemeClr val="lt1"/>
                </a:solidFill>
              </a:rPr>
              <a:t> 지방세 납세증명서 발급</a:t>
            </a:r>
            <a:endParaRPr lang="ko-KR" altLang="en-US" b="1">
              <a:solidFill>
                <a:schemeClr val="lt1"/>
              </a:solidFill>
            </a:endParaRPr>
          </a:p>
        </p:txBody>
      </p:sp>
      <p:sp>
        <p:nvSpPr>
          <p:cNvPr id="8197" name="액자 8196"/>
          <p:cNvSpPr/>
          <p:nvPr/>
        </p:nvSpPr>
        <p:spPr>
          <a:xfrm>
            <a:off x="7812360" y="2852936"/>
            <a:ext cx="72008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8198" name="그림 8197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611505" y="2060788"/>
            <a:ext cx="7920990" cy="4320540"/>
          </a:xfrm>
          <a:prstGeom prst="rect">
            <a:avLst/>
          </a:prstGeom>
        </p:spPr>
      </p:pic>
      <p:sp>
        <p:nvSpPr>
          <p:cNvPr id="8199" name="액자 8198"/>
          <p:cNvSpPr/>
          <p:nvPr/>
        </p:nvSpPr>
        <p:spPr>
          <a:xfrm>
            <a:off x="6444208" y="5877272"/>
            <a:ext cx="1944216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가로 글상자 1"/>
          <p:cNvSpPr txBox="1"/>
          <p:nvPr/>
        </p:nvSpPr>
        <p:spPr>
          <a:xfrm>
            <a:off x="1146810" y="2697480"/>
            <a:ext cx="6850454" cy="1463040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ko-KR" altLang="en-US" sz="3000" b="1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고용인센티브 지원사업 서류 발급 방법</a:t>
            </a: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  <a:p>
            <a:pPr lvl="0" algn="ctr">
              <a:defRPr/>
            </a:pP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ko-KR" altLang="en-US" sz="3000" b="1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② 근로자용</a:t>
            </a:r>
            <a:endParaRPr lang="ko-KR" altLang="en-US" sz="3000" b="1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-1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서식 </a:t>
            </a:r>
            <a:r>
              <a:rPr lang="en-US" altLang="ko-KR" b="1">
                <a:solidFill>
                  <a:schemeClr val="lt1"/>
                </a:solidFill>
              </a:rPr>
              <a:t>2-1] </a:t>
            </a:r>
            <a:r>
              <a:rPr lang="ko-KR" altLang="en-US" b="1">
                <a:solidFill>
                  <a:schemeClr val="lt1"/>
                </a:solidFill>
              </a:rPr>
              <a:t>개인정보동의서</a:t>
            </a:r>
            <a:endParaRPr lang="ko-KR" altLang="en-US" b="1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endParaRPr lang="ko-KR" altLang="en-US">
              <a:solidFill>
                <a:schemeClr val="lt1"/>
              </a:solidFill>
            </a:endParaRPr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chemeClr val="lt1"/>
                </a:solidFill>
              </a:rPr>
              <a:t>*</a:t>
            </a:r>
            <a:r>
              <a:rPr lang="ko-KR" altLang="en-US">
                <a:solidFill>
                  <a:schemeClr val="lt1"/>
                </a:solidFill>
              </a:rPr>
              <a:t>신청서식 내 서류 다운로드</a:t>
            </a:r>
            <a:endParaRPr lang="ko-KR" altLang="en-US">
              <a:solidFill>
                <a:schemeClr val="lt1"/>
              </a:solidFill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60648"/>
            <a:ext cx="8496944" cy="1671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-2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주민등록등본</a:t>
            </a:r>
            <a:r>
              <a:rPr lang="en-US" altLang="ko-KR" b="1">
                <a:solidFill>
                  <a:schemeClr val="lt1"/>
                </a:solidFill>
              </a:rPr>
              <a:t>]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1.</a:t>
            </a:r>
            <a:r>
              <a:rPr lang="ko-KR" altLang="en-US" b="1">
                <a:solidFill>
                  <a:schemeClr val="lt1"/>
                </a:solidFill>
              </a:rPr>
              <a:t> 정부</a:t>
            </a:r>
            <a:r>
              <a:rPr lang="en-US" altLang="ko-KR" b="1">
                <a:solidFill>
                  <a:schemeClr val="lt1"/>
                </a:solidFill>
              </a:rPr>
              <a:t>24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sz="1600" b="1">
                <a:solidFill>
                  <a:schemeClr val="lt1"/>
                </a:solidFill>
              </a:rPr>
              <a:t>(</a:t>
            </a:r>
            <a:r>
              <a:rPr lang="en-US" altLang="ko-KR" sz="1600" b="1">
                <a:solidFill>
                  <a:schemeClr val="lt1"/>
                </a:solidFill>
                <a:hlinkClick r:id="rId2"/>
              </a:rPr>
              <a:t>https://www.gov.kr/mw/AA020InfoCappView.do?CappBizCD=13100000015</a:t>
            </a:r>
            <a:r>
              <a:rPr lang="en-US" altLang="ko-KR" sz="1600" b="1">
                <a:solidFill>
                  <a:schemeClr val="lt1"/>
                </a:solidFill>
              </a:rPr>
              <a:t>)</a:t>
            </a: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</a:t>
            </a:r>
            <a:r>
              <a:rPr lang="ko-KR" altLang="en-US" b="1">
                <a:solidFill>
                  <a:schemeClr val="lt1"/>
                </a:solidFill>
              </a:rPr>
              <a:t> 주민등록등본 발급 </a:t>
            </a:r>
            <a:r>
              <a:rPr lang="en-US" altLang="ko-KR" b="1">
                <a:solidFill>
                  <a:srgbClr val="ff0000"/>
                </a:solidFill>
              </a:rPr>
              <a:t>(</a:t>
            </a:r>
            <a:r>
              <a:rPr lang="ko-KR" altLang="en-US" b="1">
                <a:solidFill>
                  <a:srgbClr val="ff0000"/>
                </a:solidFill>
              </a:rPr>
              <a:t>주민등록번호 뒷자리 모두 공개</a:t>
            </a:r>
            <a:r>
              <a:rPr lang="en-US" altLang="ko-KR" b="1">
                <a:solidFill>
                  <a:srgbClr val="ff0000"/>
                </a:solidFill>
              </a:rPr>
              <a:t>)</a:t>
            </a:r>
            <a:endParaRPr lang="en-US" altLang="ko-KR" b="1">
              <a:solidFill>
                <a:srgbClr val="ff0000"/>
              </a:solidFill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611505" y="2132856"/>
            <a:ext cx="7920990" cy="4320540"/>
          </a:xfrm>
          <a:prstGeom prst="rect">
            <a:avLst/>
          </a:prstGeom>
        </p:spPr>
      </p:pic>
      <p:sp>
        <p:nvSpPr>
          <p:cNvPr id="9" name="액자 8"/>
          <p:cNvSpPr/>
          <p:nvPr/>
        </p:nvSpPr>
        <p:spPr>
          <a:xfrm>
            <a:off x="6372200" y="5877272"/>
            <a:ext cx="1944216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368494"/>
            <a:ext cx="8496944" cy="142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3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[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폐업사실증명원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]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/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4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[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solidFill>
                  <a:schemeClr val="lt1"/>
                </a:solidFill>
                <a:effectLst/>
              </a:rPr>
              <a:t>총사업자등록내역 사실증명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solidFill>
                  <a:schemeClr val="lt1"/>
                </a:solidFill>
                <a:effectLst/>
              </a:rPr>
              <a:t>]</a:t>
            </a:r>
            <a:endParaRPr xmlns:mc="http://schemas.openxmlformats.org/markup-compatibility/2006" xmlns:hp="http://schemas.haansoft.com/office/presentation/8.0" lang="en-US" altLang="ko-KR" b="1" mc:Ignorable="hp" hp:hslEmbossed="0">
              <a:solidFill>
                <a:schemeClr val="lt1"/>
              </a:solidFill>
              <a:effectLst/>
            </a:endParaRPr>
          </a:p>
          <a:p>
            <a:pPr lvl="0">
              <a:defRPr/>
            </a:pPr>
            <a:endParaRPr lang="en-US" altLang="ko-KR" sz="1600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1.</a:t>
            </a:r>
            <a:r>
              <a:rPr lang="ko-KR" altLang="en-US" b="1">
                <a:solidFill>
                  <a:schemeClr val="lt1"/>
                </a:solidFill>
              </a:rPr>
              <a:t> 국세청홈텍스</a:t>
            </a:r>
            <a:r>
              <a:rPr lang="en-US" altLang="ko-KR" b="1">
                <a:solidFill>
                  <a:schemeClr val="lt1"/>
                </a:solidFill>
              </a:rPr>
              <a:t>(</a:t>
            </a:r>
            <a:r>
              <a:rPr lang="en-US" altLang="ko-KR" b="1">
                <a:solidFill>
                  <a:schemeClr val="lt1"/>
                </a:solidFill>
                <a:hlinkClick r:id="rId2"/>
              </a:rPr>
              <a:t>https://hometax.go.kr</a:t>
            </a:r>
            <a:r>
              <a:rPr lang="en-US" altLang="ko-KR" b="1">
                <a:solidFill>
                  <a:schemeClr val="lt1"/>
                </a:solidFill>
              </a:rPr>
              <a:t>)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</a:t>
            </a:r>
            <a:r>
              <a:rPr lang="ko-KR" altLang="en-US" b="1">
                <a:solidFill>
                  <a:schemeClr val="lt1"/>
                </a:solidFill>
              </a:rPr>
              <a:t> 전체메뉴</a:t>
            </a:r>
            <a:endParaRPr lang="ko-KR" altLang="en-US" b="1">
              <a:solidFill>
                <a:schemeClr val="lt1"/>
              </a:solidFill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68085" y="2060848"/>
            <a:ext cx="8007829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197" name="액자 8196"/>
          <p:cNvSpPr/>
          <p:nvPr/>
        </p:nvSpPr>
        <p:spPr>
          <a:xfrm>
            <a:off x="7812360" y="2852936"/>
            <a:ext cx="72008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1505" y="1916832"/>
            <a:ext cx="7920989" cy="447791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액자 3"/>
          <p:cNvSpPr/>
          <p:nvPr/>
        </p:nvSpPr>
        <p:spPr>
          <a:xfrm>
            <a:off x="971600" y="3384557"/>
            <a:ext cx="1152128" cy="404483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2411760" y="6093296"/>
            <a:ext cx="1152128" cy="20224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액자 6"/>
          <p:cNvSpPr/>
          <p:nvPr/>
        </p:nvSpPr>
        <p:spPr>
          <a:xfrm>
            <a:off x="4427984" y="4954950"/>
            <a:ext cx="1152128" cy="20224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04664"/>
            <a:ext cx="8496944" cy="1184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3.</a:t>
            </a:r>
            <a:r>
              <a:rPr lang="ko-KR" altLang="en-US" b="1">
                <a:solidFill>
                  <a:schemeClr val="lt1"/>
                </a:solidFill>
              </a:rPr>
              <a:t> 증명</a:t>
            </a:r>
            <a:r>
              <a:rPr lang="en-US" altLang="ko-KR" b="1">
                <a:solidFill>
                  <a:schemeClr val="lt1"/>
                </a:solidFill>
              </a:rPr>
              <a:t>.</a:t>
            </a:r>
            <a:r>
              <a:rPr lang="ko-KR" altLang="en-US" b="1">
                <a:solidFill>
                  <a:schemeClr val="lt1"/>
                </a:solidFill>
              </a:rPr>
              <a:t> 등록</a:t>
            </a:r>
            <a:r>
              <a:rPr lang="en-US" altLang="ko-KR" b="1">
                <a:solidFill>
                  <a:schemeClr val="lt1"/>
                </a:solidFill>
              </a:rPr>
              <a:t>.</a:t>
            </a:r>
            <a:r>
              <a:rPr lang="ko-KR" altLang="en-US" b="1">
                <a:solidFill>
                  <a:schemeClr val="lt1"/>
                </a:solidFill>
              </a:rPr>
              <a:t> 신청</a:t>
            </a:r>
            <a:endParaRPr lang="ko-KR" altLang="en-US" b="1">
              <a:solidFill>
                <a:schemeClr val="lt1"/>
              </a:solidFill>
            </a:endParaRPr>
          </a:p>
          <a:p>
            <a:pPr lvl="0">
              <a:defRPr/>
            </a:pPr>
            <a:endParaRPr lang="ko-KR" altLang="en-US" b="1">
              <a:solidFill>
                <a:schemeClr val="lt1"/>
              </a:solidFill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b="1">
                <a:solidFill>
                  <a:schemeClr val="lt1"/>
                </a:solidFill>
              </a:rPr>
              <a:t>4.</a:t>
            </a:r>
            <a:r>
              <a:rPr lang="ko-KR" altLang="en-US" b="1">
                <a:solidFill>
                  <a:schemeClr val="lt1"/>
                </a:solidFill>
              </a:rPr>
              <a:t> 즉시발급 증명 </a:t>
            </a:r>
            <a:r>
              <a:rPr lang="en-US" altLang="ko-KR" b="1">
                <a:solidFill>
                  <a:schemeClr val="lt1"/>
                </a:solidFill>
              </a:rPr>
              <a:t>&gt;</a:t>
            </a:r>
            <a:r>
              <a:rPr lang="ko-KR" altLang="en-US" b="1">
                <a:solidFill>
                  <a:schemeClr val="lt1"/>
                </a:solidFill>
              </a:rPr>
              <a:t> 폐업사실증명 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b="1">
                <a:solidFill>
                  <a:schemeClr val="lt1"/>
                </a:solidFill>
              </a:rPr>
              <a:t>   사실확인 후 발급 증명 </a:t>
            </a:r>
            <a:r>
              <a:rPr lang="en-US" altLang="ko-KR" b="1">
                <a:solidFill>
                  <a:schemeClr val="lt1"/>
                </a:solidFill>
              </a:rPr>
              <a:t>&gt;</a:t>
            </a:r>
            <a:r>
              <a:rPr lang="ko-KR" altLang="en-US" b="1">
                <a:solidFill>
                  <a:schemeClr val="lt1"/>
                </a:solidFill>
              </a:rPr>
              <a:t> 총사업자등록내역 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<a:solidFill>
                <a:srgbClr val="ff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9882" y="3248977"/>
            <a:ext cx="2124236" cy="36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-5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근로계약서</a:t>
            </a:r>
            <a:r>
              <a:rPr lang="en-US" altLang="ko-KR" b="1">
                <a:solidFill>
                  <a:schemeClr val="lt1"/>
                </a:solidFill>
              </a:rPr>
              <a:t>]</a:t>
            </a:r>
            <a:endParaRPr lang="en-US" altLang="ko-KR"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332655"/>
            <a:ext cx="8496944" cy="1456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-6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en-US" altLang="ko-KR" b="1">
                <a:solidFill>
                  <a:schemeClr val="lt1"/>
                </a:solidFill>
              </a:rPr>
              <a:t>[</a:t>
            </a:r>
            <a:r>
              <a:rPr lang="ko-KR" altLang="en-US" b="1">
                <a:solidFill>
                  <a:schemeClr val="lt1"/>
                </a:solidFill>
              </a:rPr>
              <a:t>고용보험이력내역서</a:t>
            </a:r>
            <a:r>
              <a:rPr lang="en-US" altLang="ko-KR" b="1">
                <a:solidFill>
                  <a:schemeClr val="lt1"/>
                </a:solidFill>
              </a:rPr>
              <a:t>(</a:t>
            </a:r>
            <a:r>
              <a:rPr lang="ko-KR" altLang="en-US" b="1">
                <a:solidFill>
                  <a:schemeClr val="lt1"/>
                </a:solidFill>
              </a:rPr>
              <a:t>상용</a:t>
            </a:r>
            <a:r>
              <a:rPr lang="en-US" altLang="ko-KR" b="1">
                <a:solidFill>
                  <a:schemeClr val="lt1"/>
                </a:solidFill>
              </a:rPr>
              <a:t>)]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1.</a:t>
            </a:r>
            <a:r>
              <a:rPr lang="ko-KR" altLang="en-US" b="1">
                <a:solidFill>
                  <a:schemeClr val="lt1"/>
                </a:solidFill>
              </a:rPr>
              <a:t> 정부</a:t>
            </a:r>
            <a:r>
              <a:rPr lang="en-US" altLang="ko-KR" b="1">
                <a:solidFill>
                  <a:schemeClr val="lt1"/>
                </a:solidFill>
              </a:rPr>
              <a:t>24(</a:t>
            </a:r>
            <a:r>
              <a:rPr lang="en-US" altLang="ko-KR" b="1">
                <a:solidFill>
                  <a:schemeClr val="lt1"/>
                </a:solidFill>
                <a:hlinkClick r:id="rId2"/>
              </a:rPr>
              <a:t>https://www.gov.kr/portal/service/serviceInfo/B49000100050</a:t>
            </a:r>
            <a:r>
              <a:rPr lang="en-US" altLang="ko-KR" b="1">
                <a:solidFill>
                  <a:schemeClr val="lt1"/>
                </a:solidFill>
              </a:rPr>
              <a:t>)</a:t>
            </a: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endParaRPr lang="en-US" altLang="ko-KR" b="1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en-US" altLang="ko-KR" b="1">
                <a:solidFill>
                  <a:schemeClr val="lt1"/>
                </a:solidFill>
              </a:rPr>
              <a:t>2.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lang="ko-KR" altLang="en-US" b="1">
                <a:solidFill>
                  <a:srgbClr val="ff0000"/>
                </a:solidFill>
              </a:rPr>
              <a:t>상용 이력 발급 </a:t>
            </a:r>
            <a:r>
              <a:rPr lang="en-US" altLang="ko-KR" b="1">
                <a:solidFill>
                  <a:srgbClr val="ff0000"/>
                </a:solidFill>
              </a:rPr>
              <a:t>(2025.01.01.~</a:t>
            </a:r>
            <a:r>
              <a:rPr lang="ko-KR" altLang="en-US" b="1">
                <a:solidFill>
                  <a:srgbClr val="ff0000"/>
                </a:solidFill>
              </a:rPr>
              <a:t>현재</a:t>
            </a:r>
            <a:r>
              <a:rPr lang="en-US" altLang="ko-KR" b="1">
                <a:solidFill>
                  <a:srgbClr val="ff0000"/>
                </a:solidFill>
              </a:rPr>
              <a:t>)</a:t>
            </a:r>
            <a:endParaRPr lang="en-US" altLang="ko-KR" b="1">
              <a:solidFill>
                <a:srgbClr val="ff0000"/>
              </a:solidFill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611504" y="2060788"/>
            <a:ext cx="7920990" cy="4320540"/>
          </a:xfrm>
          <a:prstGeom prst="rect">
            <a:avLst/>
          </a:prstGeom>
        </p:spPr>
      </p:pic>
      <p:sp>
        <p:nvSpPr>
          <p:cNvPr id="9" name="액자 8"/>
          <p:cNvSpPr/>
          <p:nvPr/>
        </p:nvSpPr>
        <p:spPr>
          <a:xfrm>
            <a:off x="4139952" y="5517232"/>
            <a:ext cx="108012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2060848"/>
            <a:ext cx="7920990" cy="4320540"/>
          </a:xfrm>
          <a:prstGeom prst="rect">
            <a:avLst/>
          </a:prstGeom>
        </p:spPr>
      </p:pic>
      <p:sp>
        <p:nvSpPr>
          <p:cNvPr id="7" name="액자 6"/>
          <p:cNvSpPr/>
          <p:nvPr/>
        </p:nvSpPr>
        <p:spPr>
          <a:xfrm>
            <a:off x="1979712" y="3816605"/>
            <a:ext cx="108012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539552" y="332656"/>
            <a:ext cx="8496944" cy="1460333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b="1">
                <a:solidFill>
                  <a:schemeClr val="lt1"/>
                </a:solidFill>
              </a:rPr>
              <a:t>②</a:t>
            </a:r>
            <a:r>
              <a:rPr lang="en-US" altLang="ko-KR" b="1">
                <a:solidFill>
                  <a:schemeClr val="lt1"/>
                </a:solidFill>
              </a:rPr>
              <a:t>-7</a:t>
            </a:r>
            <a:r>
              <a:rPr lang="ko-KR" altLang="en-US" b="1">
                <a:solidFill>
                  <a:schemeClr val="lt1"/>
                </a:solidFill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[4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대 사회보험 가입자 가입내역 확인서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]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4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대사회보험정보연계센터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  <a:hlinkClick r:id="rId3"/>
              </a:rPr>
              <a:t>https://www.4insure.or.kr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chemeClr val="lt1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 증명서 신청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/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발급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&gt;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lt1"/>
                </a:solidFill>
                <a:latin typeface="맑은 고딕"/>
                <a:ea typeface="맑은 고딕"/>
                <a:cs typeface="맑은 고딕"/>
              </a:rPr>
              <a:t> 현재 근무지 기준 발급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00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ff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197</ep:Words>
  <ep:PresentationFormat>화면 슬라이드 쇼(4:3)</ep:PresentationFormat>
  <ep:Paragraphs>56</ep:Paragraphs>
  <ep:Slides>26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ep:HeadingPairs>
  <ep:TitlesOfParts>
    <vt:vector size="2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2025-06-26T05:03:40.000</dcterms:created>
  <dc:creator>최규필</dc:creator>
  <cp:lastModifiedBy>aldi0</cp:lastModifiedBy>
  <dcterms:modified xsi:type="dcterms:W3CDTF">2026-01-04T08:50:59.727</dcterms:modified>
  <cp:revision>73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