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sldIdLst>
    <p:sldId id="256" r:id="rId2"/>
    <p:sldId id="270" r:id="rId3"/>
    <p:sldId id="269" r:id="rId4"/>
    <p:sldId id="260" r:id="rId5"/>
    <p:sldId id="257" r:id="rId6"/>
    <p:sldId id="258" r:id="rId7"/>
    <p:sldId id="259" r:id="rId8"/>
    <p:sldId id="261" r:id="rId9"/>
    <p:sldId id="262" r:id="rId10"/>
    <p:sldId id="271" r:id="rId11"/>
    <p:sldId id="272" r:id="rId12"/>
    <p:sldId id="274" r:id="rId13"/>
    <p:sldId id="275" r:id="rId14"/>
    <p:sldId id="268" r:id="rId15"/>
    <p:sldId id="273" r:id="rId16"/>
    <p:sldId id="277" r:id="rId17"/>
    <p:sldId id="264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644" y="-78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slide" Target="slides/slide16.xml"  /><Relationship Id="rId18" Type="http://schemas.openxmlformats.org/officeDocument/2006/relationships/slide" Target="slides/slide17.xml"  /><Relationship Id="rId19" Type="http://schemas.openxmlformats.org/officeDocument/2006/relationships/presProps" Target="presProps.xml"  /><Relationship Id="rId2" Type="http://schemas.openxmlformats.org/officeDocument/2006/relationships/slide" Target="slides/slide1.xml"  /><Relationship Id="rId20" Type="http://schemas.openxmlformats.org/officeDocument/2006/relationships/viewProps" Target="viewProps.xml"  /><Relationship Id="rId21" Type="http://schemas.openxmlformats.org/officeDocument/2006/relationships/theme" Target="theme/theme1.xml"  /><Relationship Id="rId22" Type="http://schemas.openxmlformats.org/officeDocument/2006/relationships/tableStyles" Target="tableStyles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86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70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141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69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77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117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97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30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185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756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724127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F11B3-CE95-410E-BF49-6721910E6528}" type="datetimeFigureOut">
              <a:rPr lang="ko-KR" altLang="en-US" smtClean="0"/>
              <a:t>2025-06-26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4E19A-E2D1-4893-9E71-EA724A82A6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46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png"  /><Relationship Id="rId3" Type="http://schemas.openxmlformats.org/officeDocument/2006/relationships/hyperlink" Target="https://www.busanjob.net/" TargetMode="External"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www.busanjob.net/03_part/part01_view.asp?idx=30176&amp;page=1&amp;params=&amp;mbs=A" TargetMode="External" /><Relationship Id="rId3" Type="http://schemas.openxmlformats.org/officeDocument/2006/relationships/image" Target="../media/image4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0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www.gov.kr/mw/AA020InfoCappView.do?CappBizCD=13100000015" TargetMode="External" /><Relationship Id="rId3" Type="http://schemas.openxmlformats.org/officeDocument/2006/relationships/image" Target="../media/image11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hometax.go.kr/" TargetMode="External" /><Relationship Id="rId3" Type="http://schemas.openxmlformats.org/officeDocument/2006/relationships/image" Target="../media/image12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3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www.gov.kr/portal/service/serviceInfo/B49000100050" TargetMode="External" /><Relationship Id="rId3" Type="http://schemas.openxmlformats.org/officeDocument/2006/relationships/image" Target="../media/image14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5.png"  /><Relationship Id="rId3" Type="http://schemas.openxmlformats.org/officeDocument/2006/relationships/hyperlink" Target="https://www.4insure.or.kr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1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가로 글상자 1"/>
          <p:cNvSpPr txBox="1"/>
          <p:nvPr/>
        </p:nvSpPr>
        <p:spPr>
          <a:xfrm>
            <a:off x="1661160" y="3154680"/>
            <a:ext cx="5821977" cy="548640"/>
          </a:xfrm>
          <a:prstGeom prst="rect">
            <a:avLst/>
          </a:prstGeom>
        </p:spPr>
        <p:txBody>
          <a:bodyPr wrap="none">
            <a:spAutoFit/>
          </a:bodyPr>
          <a:p>
            <a:pPr lvl="0">
              <a:defRPr/>
            </a:pPr>
            <a:r>
              <a:rPr lang="ko-KR" altLang="en-US" sz="3000" b="1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희망두배통장 지원사업 신청방법</a:t>
            </a:r>
            <a:endParaRPr lang="ko-KR" altLang="en-US" sz="3000" b="1"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11505" y="2060848"/>
            <a:ext cx="7920990" cy="432054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13410" y="548680"/>
            <a:ext cx="5704992" cy="910143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1. </a:t>
            </a:r>
            <a:r>
              <a: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네이버 </a:t>
            </a: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[</a:t>
            </a:r>
            <a:r>
              <a: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부산일자리정보망</a:t>
            </a: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]</a:t>
            </a:r>
            <a:r>
              <a: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검색</a:t>
            </a: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2. </a:t>
            </a:r>
            <a:r>
              <a:rPr lang="ko-KR" altLang="en-US"/>
              <a:t>부산일자리정보망</a:t>
            </a:r>
            <a:r>
              <a:rPr lang="en-US" altLang="ko-KR"/>
              <a:t>(</a:t>
            </a:r>
            <a:r>
              <a:rPr lang="en-US" altLang="ko-KR">
                <a:hlinkClick r:id="rId3"/>
              </a:rPr>
              <a:t>https://www.busanjob.net</a:t>
            </a:r>
            <a:r>
              <a:rPr lang="en-US" altLang="ko-KR"/>
              <a:t> ) </a:t>
            </a:r>
            <a:r>
              <a:rPr lang="ko-KR" altLang="en-US"/>
              <a:t>접속</a:t>
            </a:r>
            <a:endParaRPr lang="ko-KR" altLang="en-US"/>
          </a:p>
        </p:txBody>
      </p:sp>
      <p:sp>
        <p:nvSpPr>
          <p:cNvPr id="6" name="액자 5"/>
          <p:cNvSpPr/>
          <p:nvPr/>
        </p:nvSpPr>
        <p:spPr>
          <a:xfrm>
            <a:off x="2267744" y="2636912"/>
            <a:ext cx="1872208" cy="504055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1505" y="1916832"/>
            <a:ext cx="7920990" cy="43205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7210" y="836712"/>
            <a:ext cx="5292263" cy="3615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/>
              <a:t>3. </a:t>
            </a:r>
            <a:r>
              <a:rPr lang="ko-KR" altLang="en-US" b="1">
                <a:solidFill>
                  <a:srgbClr val="ff0000"/>
                </a:solidFill>
              </a:rPr>
              <a:t>개인회원</a:t>
            </a:r>
            <a:r>
              <a:rPr lang="en-US" altLang="ko-KR"/>
              <a:t>(</a:t>
            </a:r>
            <a:r>
              <a:rPr lang="ko-KR" altLang="en-US"/>
              <a:t>기업회원은 신청불가</a:t>
            </a:r>
            <a:r>
              <a:rPr lang="en-US" altLang="ko-KR"/>
              <a:t>) </a:t>
            </a:r>
            <a:r>
              <a:rPr lang="ko-KR" altLang="en-US"/>
              <a:t>가입 후 로그인</a:t>
            </a: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5220072" y="4293096"/>
            <a:ext cx="1656184" cy="144016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20072" y="4509120"/>
            <a:ext cx="1656184" cy="144016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8" name="액자 7"/>
          <p:cNvSpPr/>
          <p:nvPr/>
        </p:nvSpPr>
        <p:spPr>
          <a:xfrm>
            <a:off x="4355976" y="4114456"/>
            <a:ext cx="2736304" cy="1042736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99" name="액자 4098"/>
          <p:cNvSpPr/>
          <p:nvPr/>
        </p:nvSpPr>
        <p:spPr>
          <a:xfrm>
            <a:off x="6012160" y="2276872"/>
            <a:ext cx="432048" cy="288032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48680"/>
            <a:ext cx="7660764" cy="8529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/>
              <a:t>4. </a:t>
            </a:r>
            <a:r>
              <a:rPr lang="ko-KR" altLang="en-US"/>
              <a:t>홈페이지 배너 클릭</a:t>
            </a:r>
            <a:endParaRPr lang="ko-KR" altLang="en-US"/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en-US" altLang="ko-KR" sz="1400"/>
              <a:t>(</a:t>
            </a:r>
            <a:r>
              <a:rPr lang="en-US" altLang="ko-KR" sz="1400">
                <a:hlinkClick r:id="rId2"/>
              </a:rPr>
              <a:t>https://www.busanjob.net/03_part/part01_view.asp?idx=30176&amp;page=1&amp;params=&amp;mbs=A</a:t>
            </a:r>
            <a:r>
              <a:rPr lang="en-US" altLang="ko-KR" sz="1400"/>
              <a:t>)</a:t>
            </a:r>
            <a:endParaRPr lang="en-US" altLang="ko-KR" sz="1400"/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11505" y="1988780"/>
            <a:ext cx="7920990" cy="43205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액자 5"/>
          <p:cNvSpPr/>
          <p:nvPr/>
        </p:nvSpPr>
        <p:spPr>
          <a:xfrm>
            <a:off x="611560" y="2852936"/>
            <a:ext cx="7920880" cy="1728192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7991" y="506036"/>
            <a:ext cx="4900113" cy="11227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/>
              <a:t>5. </a:t>
            </a:r>
            <a:r>
              <a:rPr lang="ko-KR" altLang="en-US"/>
              <a:t>첨부파일</a:t>
            </a:r>
            <a:r>
              <a:rPr lang="en-US" altLang="ko-KR"/>
              <a:t>(3</a:t>
            </a:r>
            <a:r>
              <a:rPr lang="ko-KR" altLang="en-US"/>
              <a:t>개</a:t>
            </a:r>
            <a:r>
              <a:rPr lang="en-US" altLang="ko-KR"/>
              <a:t>) </a:t>
            </a:r>
            <a:r>
              <a:rPr lang="ko-KR" altLang="en-US"/>
              <a:t>다운받기</a:t>
            </a:r>
            <a:endParaRPr lang="ko-KR" altLang="en-US"/>
          </a:p>
          <a:p>
            <a:pPr lvl="0">
              <a:defRPr/>
            </a:pPr>
            <a:r>
              <a:rPr lang="en-US" altLang="ko-KR"/>
              <a:t>   </a:t>
            </a:r>
            <a:r>
              <a:rPr lang="en-US" altLang="ko-KR" sz="1600"/>
              <a:t>- </a:t>
            </a:r>
            <a:r>
              <a:rPr lang="ko-KR" altLang="en-US" sz="1600"/>
              <a:t>공고문</a:t>
            </a:r>
            <a:endParaRPr lang="ko-KR" altLang="en-US" sz="1600"/>
          </a:p>
          <a:p>
            <a:pPr lvl="0">
              <a:defRPr/>
            </a:pPr>
            <a:r>
              <a:rPr lang="en-US" altLang="ko-KR" sz="1600"/>
              <a:t>   - </a:t>
            </a:r>
            <a:r>
              <a:rPr lang="ko-KR" altLang="en-US" sz="1600"/>
              <a:t>신청전 필독사항</a:t>
            </a:r>
            <a:r>
              <a:rPr lang="en-US" altLang="ko-KR" sz="1600"/>
              <a:t>(</a:t>
            </a:r>
            <a:r>
              <a:rPr lang="ko-KR" altLang="en-US" sz="1600"/>
              <a:t>안내 및 </a:t>
            </a:r>
            <a:r>
              <a:rPr lang="en-US" altLang="ko-KR" sz="1600"/>
              <a:t>FAQ)</a:t>
            </a:r>
            <a:endParaRPr lang="en-US" altLang="ko-KR" sz="1600"/>
          </a:p>
          <a:p>
            <a:pPr lvl="0">
              <a:defRPr/>
            </a:pPr>
            <a:r>
              <a:rPr lang="en-US" altLang="ko-KR" sz="1600"/>
              <a:t>   - </a:t>
            </a:r>
            <a:r>
              <a:rPr lang="ko-KR" altLang="en-US" sz="1600" b="1" u="sng">
                <a:solidFill>
                  <a:srgbClr val="ff0000"/>
                </a:solidFill>
              </a:rPr>
              <a:t>신청서식</a:t>
            </a:r>
            <a:r>
              <a:rPr lang="en-US" altLang="ko-KR" sz="1600" b="1" u="sng">
                <a:solidFill>
                  <a:srgbClr val="ff0000"/>
                </a:solidFill>
              </a:rPr>
              <a:t>(</a:t>
            </a:r>
            <a:r>
              <a:rPr lang="ko-KR" altLang="en-US" sz="1600" b="1" u="sng">
                <a:solidFill>
                  <a:srgbClr val="ff0000"/>
                </a:solidFill>
              </a:rPr>
              <a:t>사업신청자 확인서 </a:t>
            </a:r>
            <a:r>
              <a:rPr lang="en-US" altLang="ko-KR" sz="1600" b="1" u="sng">
                <a:solidFill>
                  <a:srgbClr val="ff0000"/>
                </a:solidFill>
              </a:rPr>
              <a:t>/ </a:t>
            </a:r>
            <a:r>
              <a:rPr lang="ko-KR" altLang="en-US" sz="1600" b="1" u="sng">
                <a:solidFill>
                  <a:srgbClr val="ff0000"/>
                </a:solidFill>
              </a:rPr>
              <a:t>개인정보동의서</a:t>
            </a:r>
            <a:r>
              <a:rPr lang="en-US" altLang="ko-KR" sz="1600" b="1" u="sng">
                <a:solidFill>
                  <a:srgbClr val="ff0000"/>
                </a:solidFill>
              </a:rPr>
              <a:t>)</a:t>
            </a:r>
            <a:endParaRPr lang="en-US" altLang="ko-KR" sz="1600" b="1" u="sng">
              <a:solidFill>
                <a:srgbClr val="ff0000"/>
              </a:solidFill>
            </a:endParaRPr>
          </a:p>
        </p:txBody>
      </p:sp>
      <p:sp>
        <p:nvSpPr>
          <p:cNvPr id="6" name="액자 5"/>
          <p:cNvSpPr/>
          <p:nvPr/>
        </p:nvSpPr>
        <p:spPr>
          <a:xfrm>
            <a:off x="1835696" y="5661248"/>
            <a:ext cx="3024336" cy="504056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51" name="그림 2050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11505" y="2132856"/>
            <a:ext cx="7920990" cy="4320540"/>
          </a:xfrm>
          <a:prstGeom prst="rect">
            <a:avLst/>
          </a:prstGeom>
        </p:spPr>
      </p:pic>
      <p:sp>
        <p:nvSpPr>
          <p:cNvPr id="2052" name="액자 2051"/>
          <p:cNvSpPr/>
          <p:nvPr/>
        </p:nvSpPr>
        <p:spPr>
          <a:xfrm>
            <a:off x="1619672" y="5805264"/>
            <a:ext cx="3888432" cy="504055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7210" y="620688"/>
            <a:ext cx="1401871" cy="3607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/>
              <a:t>6. </a:t>
            </a:r>
            <a:r>
              <a:rPr lang="ko-KR" altLang="en-US"/>
              <a:t>신청하기</a:t>
            </a:r>
            <a:endParaRPr lang="ko-KR" altLang="en-US"/>
          </a:p>
        </p:txBody>
      </p:sp>
      <p:pic>
        <p:nvPicPr>
          <p:cNvPr id="3076" name="그림 307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11505" y="1632532"/>
            <a:ext cx="7920990" cy="4748795"/>
          </a:xfrm>
          <a:prstGeom prst="rect">
            <a:avLst/>
          </a:prstGeom>
        </p:spPr>
      </p:pic>
      <p:sp>
        <p:nvSpPr>
          <p:cNvPr id="6" name="액자 5"/>
          <p:cNvSpPr/>
          <p:nvPr/>
        </p:nvSpPr>
        <p:spPr>
          <a:xfrm>
            <a:off x="5004048" y="5832829"/>
            <a:ext cx="864096" cy="332475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51520" y="362020"/>
            <a:ext cx="3104504" cy="11227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/>
              <a:t>7. </a:t>
            </a:r>
            <a:r>
              <a:rPr lang="ko-KR" altLang="en-US"/>
              <a:t>신청자 정보 기입</a:t>
            </a:r>
            <a:endParaRPr lang="ko-KR" altLang="en-US"/>
          </a:p>
          <a:p>
            <a:pPr lvl="0">
              <a:defRPr/>
            </a:pPr>
            <a:r>
              <a:rPr lang="en-US" altLang="ko-KR" sz="1400" b="1">
                <a:solidFill>
                  <a:srgbClr val="ff6600"/>
                </a:solidFill>
              </a:rPr>
              <a:t>*</a:t>
            </a:r>
            <a:r>
              <a:rPr lang="ko-KR" altLang="en-US" sz="1400" b="1">
                <a:solidFill>
                  <a:srgbClr val="ff6600"/>
                </a:solidFill>
              </a:rPr>
              <a:t>필수값 입력 시 다음단계 이동 가능</a:t>
            </a:r>
            <a:endParaRPr lang="ko-KR" altLang="en-US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8. </a:t>
            </a:r>
            <a:r>
              <a:rPr lang="ko-KR" altLang="en-US"/>
              <a:t>다음단계로 가기 클릭</a:t>
            </a:r>
            <a:endParaRPr lang="ko-KR" altLang="en-US"/>
          </a:p>
        </p:txBody>
      </p:sp>
      <p:grpSp>
        <p:nvGrpSpPr>
          <p:cNvPr id="5125" name=""/>
          <p:cNvGrpSpPr/>
          <p:nvPr/>
        </p:nvGrpSpPr>
        <p:grpSpPr>
          <a:xfrm rot="0">
            <a:off x="3491880" y="342756"/>
            <a:ext cx="5406422" cy="6182588"/>
            <a:chOff x="3563888" y="675412"/>
            <a:chExt cx="5406422" cy="6182588"/>
          </a:xfrm>
        </p:grpSpPr>
        <p:pic>
          <p:nvPicPr>
            <p:cNvPr id="5123" name="그림 5122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3563888" y="675412"/>
              <a:ext cx="5400600" cy="6182588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4644008" y="1916832"/>
              <a:ext cx="1584176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4572000" y="2996952"/>
              <a:ext cx="4176464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572000" y="2708920"/>
              <a:ext cx="4176464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572000" y="3356992"/>
              <a:ext cx="4176464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4572000" y="3717032"/>
              <a:ext cx="4176464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579084" y="4149080"/>
              <a:ext cx="4176464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572000" y="4581128"/>
              <a:ext cx="4176464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572000" y="4941168"/>
              <a:ext cx="4176464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572000" y="5301208"/>
              <a:ext cx="4176464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579084" y="2420888"/>
              <a:ext cx="1584176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171372" y="1916832"/>
              <a:ext cx="1584176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164288" y="2204864"/>
              <a:ext cx="1584176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164288" y="2420888"/>
              <a:ext cx="1584176" cy="144016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sp>
          <p:nvSpPr>
            <p:cNvPr id="18" name="액자 17"/>
            <p:cNvSpPr/>
            <p:nvPr/>
          </p:nvSpPr>
          <p:spPr>
            <a:xfrm>
              <a:off x="3563888" y="1809984"/>
              <a:ext cx="5406422" cy="4499336"/>
            </a:xfrm>
            <a:prstGeom prst="frame">
              <a:avLst>
                <a:gd name="adj1" fmla="val 101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124" name="액자 5123"/>
            <p:cNvSpPr/>
            <p:nvPr/>
          </p:nvSpPr>
          <p:spPr>
            <a:xfrm>
              <a:off x="5796136" y="6453336"/>
              <a:ext cx="864096" cy="260467"/>
            </a:xfrm>
            <a:prstGeom prst="frame">
              <a:avLst>
                <a:gd name="adj1" fmla="val 2496"/>
              </a:avLst>
            </a:prstGeom>
            <a:solidFill>
              <a:srgbClr val="ff0000">
                <a:alpha val="100000"/>
              </a:srgbClr>
            </a:solidFill>
            <a:ln w="25400" cap="flat" cmpd="sng" algn="ctr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p>
              <a:pPr marL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그림 6146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3491805" y="368617"/>
            <a:ext cx="5400675" cy="6120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260" y="399748"/>
            <a:ext cx="2015723" cy="9032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 </a:t>
            </a:r>
            <a:r>
              <a:rPr lang="en-US" altLang="ko-KR"/>
              <a:t>9. </a:t>
            </a:r>
            <a:r>
              <a:rPr lang="ko-KR" altLang="en-US"/>
              <a:t>첨부파일 등록</a:t>
            </a:r>
            <a:endParaRPr lang="ko-KR" altLang="en-US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 b="1"/>
              <a:t>10.</a:t>
            </a:r>
            <a:r>
              <a:rPr lang="ko-KR" altLang="en-US" b="1"/>
              <a:t> 참가신청완료</a:t>
            </a:r>
            <a:endParaRPr lang="ko-KR" altLang="en-US" b="1"/>
          </a:p>
        </p:txBody>
      </p:sp>
      <p:sp>
        <p:nvSpPr>
          <p:cNvPr id="6" name="액자 5"/>
          <p:cNvSpPr/>
          <p:nvPr/>
        </p:nvSpPr>
        <p:spPr>
          <a:xfrm>
            <a:off x="3491880" y="2060848"/>
            <a:ext cx="5380559" cy="3240360"/>
          </a:xfrm>
          <a:prstGeom prst="frame">
            <a:avLst>
              <a:gd name="adj1" fmla="val 101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48" name="액자 6147"/>
          <p:cNvSpPr/>
          <p:nvPr/>
        </p:nvSpPr>
        <p:spPr>
          <a:xfrm>
            <a:off x="5724128" y="6093296"/>
            <a:ext cx="864096" cy="288032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가로 글상자 1"/>
          <p:cNvSpPr txBox="1"/>
          <p:nvPr/>
        </p:nvSpPr>
        <p:spPr>
          <a:xfrm>
            <a:off x="1146810" y="3154680"/>
            <a:ext cx="6850528" cy="548640"/>
          </a:xfrm>
          <a:prstGeom prst="rect">
            <a:avLst/>
          </a:prstGeom>
        </p:spPr>
        <p:txBody>
          <a:bodyPr wrap="none">
            <a:spAutoFit/>
          </a:bodyPr>
          <a:p>
            <a:pPr lvl="0">
              <a:defRPr/>
            </a:pPr>
            <a:r>
              <a:rPr lang="ko-KR" altLang="en-US" sz="3000" b="1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희망두배통장 지원사업 서류 발급 방법</a:t>
            </a:r>
            <a:endParaRPr lang="ko-KR" altLang="en-US" sz="3000" b="1"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4"/>
            <a:ext cx="8496944" cy="90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FontTx/>
              <a:buNone/>
              <a:defRPr/>
            </a:pPr>
            <a:r>
              <a:rPr lang="en-US" altLang="ko-KR" b="1"/>
              <a:t>[</a:t>
            </a:r>
            <a:r>
              <a:rPr lang="ko-KR" altLang="en-US" b="1"/>
              <a:t>서식</a:t>
            </a:r>
            <a:r>
              <a:rPr lang="en-US" altLang="ko-KR" b="1"/>
              <a:t>1-1] </a:t>
            </a:r>
            <a:r>
              <a:rPr lang="ko-KR" altLang="en-US" b="1"/>
              <a:t>신청자 확인서</a:t>
            </a:r>
            <a:endParaRPr lang="ko-KR" altLang="en-US" b="1"/>
          </a:p>
          <a:p>
            <a:pPr marL="0" lvl="0" indent="0">
              <a:buFontTx/>
              <a:buNone/>
              <a:defRPr/>
            </a:pPr>
            <a:endParaRPr lang="ko-KR" altLang="en-US"/>
          </a:p>
          <a:p>
            <a:pPr marL="0" lvl="0" indent="0">
              <a:buFontTx/>
              <a:buNone/>
              <a:defRPr/>
            </a:pPr>
            <a:r>
              <a:rPr lang="en-US" altLang="ko-KR">
                <a:solidFill>
                  <a:srgbClr val="ff6600"/>
                </a:solidFill>
              </a:rPr>
              <a:t>*</a:t>
            </a:r>
            <a:r>
              <a:rPr lang="ko-KR" altLang="en-US">
                <a:solidFill>
                  <a:srgbClr val="ff6600"/>
                </a:solidFill>
              </a:rPr>
              <a:t>신청서식 내 서류 다운로드</a:t>
            </a:r>
            <a:endParaRPr lang="ko-KR" altLang="en-US">
              <a:solidFill>
                <a:srgbClr val="ff6600"/>
              </a:solidFill>
            </a:endParaRPr>
          </a:p>
        </p:txBody>
      </p:sp>
      <p:pic>
        <p:nvPicPr>
          <p:cNvPr id="6" name="그림 5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4139952" y="404579"/>
            <a:ext cx="4680585" cy="612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4"/>
            <a:ext cx="8496944" cy="90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FontTx/>
              <a:buNone/>
              <a:defRPr/>
            </a:pPr>
            <a:r>
              <a:rPr lang="en-US" altLang="ko-KR" b="1"/>
              <a:t>[</a:t>
            </a:r>
            <a:r>
              <a:rPr lang="ko-KR" altLang="en-US" b="1"/>
              <a:t>서식</a:t>
            </a:r>
            <a:r>
              <a:rPr lang="en-US" altLang="ko-KR" b="1"/>
              <a:t>1-2] </a:t>
            </a:r>
            <a:r>
              <a:rPr lang="ko-KR" altLang="en-US" b="1"/>
              <a:t>개인정보동의서</a:t>
            </a:r>
            <a:endParaRPr lang="ko-KR" altLang="en-US" b="1"/>
          </a:p>
          <a:p>
            <a:pPr marL="0" lvl="0" indent="0">
              <a:buFontTx/>
              <a:buNone/>
              <a:defRPr/>
            </a:pPr>
            <a:endParaRPr lang="ko-KR" altLang="en-US"/>
          </a:p>
          <a:p>
            <a:pPr marL="0" lvl="0" indent="0">
              <a:buFontTx/>
              <a:buNone/>
              <a:defRPr/>
            </a:pPr>
            <a:r>
              <a:rPr lang="en-US" altLang="ko-KR">
                <a:solidFill>
                  <a:srgbClr val="ff6600"/>
                </a:solidFill>
              </a:rPr>
              <a:t>*</a:t>
            </a:r>
            <a:r>
              <a:rPr lang="ko-KR" altLang="en-US">
                <a:solidFill>
                  <a:srgbClr val="ff6600"/>
                </a:solidFill>
              </a:rPr>
              <a:t>신청서식 내 서류 다운로드</a:t>
            </a:r>
            <a:endParaRPr lang="ko-KR" altLang="en-US">
              <a:solidFill>
                <a:srgbClr val="ff6600"/>
              </a:solidFill>
            </a:endParaRPr>
          </a:p>
        </p:txBody>
      </p:sp>
      <p:pic>
        <p:nvPicPr>
          <p:cNvPr id="7" name="그림 6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4139887" y="368617"/>
            <a:ext cx="4680585" cy="6120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3"/>
            <a:ext cx="8496944" cy="1431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FontTx/>
              <a:buNone/>
              <a:defRPr/>
            </a:pPr>
            <a:r>
              <a:rPr lang="en-US" altLang="ko-KR" b="1"/>
              <a:t>[</a:t>
            </a:r>
            <a:r>
              <a:rPr lang="ko-KR" altLang="en-US" b="1"/>
              <a:t>주민등록등본</a:t>
            </a:r>
            <a:r>
              <a:rPr lang="en-US" altLang="ko-KR" b="1"/>
              <a:t>]</a:t>
            </a:r>
            <a:endParaRPr lang="en-US" altLang="ko-KR" b="1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1.</a:t>
            </a:r>
            <a:r>
              <a:rPr lang="ko-KR" altLang="en-US"/>
              <a:t> 정부</a:t>
            </a:r>
            <a:r>
              <a:rPr lang="en-US" altLang="ko-KR"/>
              <a:t>24</a:t>
            </a:r>
            <a:r>
              <a:rPr lang="ko-KR" altLang="en-US"/>
              <a:t> </a:t>
            </a:r>
            <a:r>
              <a:rPr lang="en-US" altLang="ko-KR" sz="1600"/>
              <a:t>(</a:t>
            </a:r>
            <a:r>
              <a:rPr lang="en-US" altLang="ko-KR" sz="1600">
                <a:hlinkClick r:id="rId2"/>
              </a:rPr>
              <a:t>https://www.gov.kr/mw/AA020InfoCappView.do?CappBizCD=13100000015</a:t>
            </a:r>
            <a:r>
              <a:rPr lang="en-US" altLang="ko-KR" sz="1600"/>
              <a:t>)</a:t>
            </a:r>
            <a:endParaRPr lang="en-US" altLang="ko-KR" sz="1600"/>
          </a:p>
          <a:p>
            <a:pPr lvl="0">
              <a:defRPr/>
            </a:pPr>
            <a:endParaRPr lang="en-US" altLang="ko-KR" sz="1600"/>
          </a:p>
          <a:p>
            <a:pPr lvl="0">
              <a:defRPr/>
            </a:pPr>
            <a:r>
              <a:rPr lang="en-US" altLang="ko-KR"/>
              <a:t>2.</a:t>
            </a:r>
            <a:r>
              <a:rPr lang="ko-KR" altLang="en-US"/>
              <a:t> 주민등록등본 발급 </a:t>
            </a:r>
            <a:r>
              <a:rPr lang="en-US" altLang="ko-KR" b="1">
                <a:solidFill>
                  <a:srgbClr val="ff6600"/>
                </a:solidFill>
              </a:rPr>
              <a:t>(</a:t>
            </a:r>
            <a:r>
              <a:rPr lang="ko-KR" altLang="en-US" b="1">
                <a:solidFill>
                  <a:srgbClr val="ff6600"/>
                </a:solidFill>
              </a:rPr>
              <a:t>주민등록번호 뒷자리 모두 공개</a:t>
            </a:r>
            <a:r>
              <a:rPr lang="en-US" altLang="ko-KR" b="1">
                <a:solidFill>
                  <a:srgbClr val="ff6600"/>
                </a:solidFill>
              </a:rPr>
              <a:t>)</a:t>
            </a:r>
            <a:endParaRPr lang="en-US" altLang="ko-KR" b="1">
              <a:solidFill>
                <a:srgbClr val="ff6600"/>
              </a:solidFill>
            </a:endParaRPr>
          </a:p>
        </p:txBody>
      </p:sp>
      <p:pic>
        <p:nvPicPr>
          <p:cNvPr id="8" name="그림 7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611505" y="2132856"/>
            <a:ext cx="7920990" cy="4320540"/>
          </a:xfrm>
          <a:prstGeom prst="rect">
            <a:avLst/>
          </a:prstGeom>
        </p:spPr>
      </p:pic>
      <p:sp>
        <p:nvSpPr>
          <p:cNvPr id="9" name="액자 8"/>
          <p:cNvSpPr/>
          <p:nvPr/>
        </p:nvSpPr>
        <p:spPr>
          <a:xfrm>
            <a:off x="6372200" y="5877272"/>
            <a:ext cx="1944216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368494"/>
            <a:ext cx="8496944" cy="1429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FontTx/>
              <a:buNone/>
              <a:defRPr/>
            </a:pPr>
            <a:r>
              <a:rPr xmlns:mc="http://schemas.openxmlformats.org/markup-compatibility/2006" xmlns:hp="http://schemas.haansoft.com/office/presentation/8.0" lang="en-US" altLang="ko-KR" b="1" mc:Ignorable="hp" hp:hslEmbossed="0">
                <a:effectLst/>
              </a:rPr>
              <a:t>[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effectLst/>
              </a:rPr>
              <a:t>폐업사실증명원 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effectLst/>
              </a:rPr>
              <a:t>/</a:t>
            </a:r>
            <a:r>
              <a:rPr xmlns:mc="http://schemas.openxmlformats.org/markup-compatibility/2006" xmlns:hp="http://schemas.haansoft.com/office/presentation/8.0" lang="ko-KR" altLang="en-US" b="1" mc:Ignorable="hp" hp:hslEmbossed="0">
                <a:effectLst/>
              </a:rPr>
              <a:t> 총사업자등록내역 사실증명</a:t>
            </a:r>
            <a:r>
              <a:rPr xmlns:mc="http://schemas.openxmlformats.org/markup-compatibility/2006" xmlns:hp="http://schemas.haansoft.com/office/presentation/8.0" lang="en-US" altLang="ko-KR" b="1" mc:Ignorable="hp" hp:hslEmbossed="0">
                <a:effectLst/>
              </a:rPr>
              <a:t>]</a:t>
            </a:r>
            <a:endParaRPr lang="ko-KR" altLang="en-US" sz="1600"/>
          </a:p>
          <a:p>
            <a:pPr lvl="0">
              <a:defRPr/>
            </a:pPr>
            <a:endParaRPr lang="en-US" altLang="ko-KR" sz="1600"/>
          </a:p>
          <a:p>
            <a:pPr lvl="0">
              <a:defRPr/>
            </a:pPr>
            <a:r>
              <a:rPr lang="en-US" altLang="ko-KR"/>
              <a:t>1.</a:t>
            </a:r>
            <a:r>
              <a:rPr lang="ko-KR" altLang="en-US"/>
              <a:t> 국세청홈텍스</a:t>
            </a:r>
            <a:r>
              <a:rPr lang="en-US" altLang="ko-KR"/>
              <a:t>(</a:t>
            </a:r>
            <a:r>
              <a:rPr lang="en-US" altLang="ko-KR">
                <a:hlinkClick r:id="rId2"/>
              </a:rPr>
              <a:t>https://hometax.go.kr</a:t>
            </a:r>
            <a:r>
              <a:rPr lang="en-US" altLang="ko-KR"/>
              <a:t>)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2.</a:t>
            </a:r>
            <a:r>
              <a:rPr lang="ko-KR" altLang="en-US"/>
              <a:t> 전체메뉴</a:t>
            </a:r>
            <a:endParaRPr lang="ko-KR" altLang="en-US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68085" y="2060848"/>
            <a:ext cx="8007829" cy="43205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197" name="액자 8196"/>
          <p:cNvSpPr/>
          <p:nvPr/>
        </p:nvSpPr>
        <p:spPr>
          <a:xfrm>
            <a:off x="7812360" y="2852936"/>
            <a:ext cx="720080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11505" y="1916832"/>
            <a:ext cx="7920989" cy="447791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액자 3"/>
          <p:cNvSpPr/>
          <p:nvPr/>
        </p:nvSpPr>
        <p:spPr>
          <a:xfrm>
            <a:off x="971600" y="3384557"/>
            <a:ext cx="1152128" cy="404483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액자 5"/>
          <p:cNvSpPr/>
          <p:nvPr/>
        </p:nvSpPr>
        <p:spPr>
          <a:xfrm>
            <a:off x="2411760" y="6093296"/>
            <a:ext cx="1152128" cy="202242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액자 6"/>
          <p:cNvSpPr/>
          <p:nvPr/>
        </p:nvSpPr>
        <p:spPr>
          <a:xfrm>
            <a:off x="4427984" y="4954950"/>
            <a:ext cx="1152128" cy="202242"/>
          </a:xfrm>
          <a:prstGeom prst="frame">
            <a:avLst>
              <a:gd name="adj1" fmla="val 24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404664"/>
            <a:ext cx="8496944" cy="1184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/>
              <a:t>3.</a:t>
            </a:r>
            <a:r>
              <a:rPr lang="ko-KR" altLang="en-US"/>
              <a:t> 증명</a:t>
            </a:r>
            <a:r>
              <a:rPr lang="en-US" altLang="ko-KR"/>
              <a:t>.</a:t>
            </a:r>
            <a:r>
              <a:rPr lang="ko-KR" altLang="en-US"/>
              <a:t> 등록</a:t>
            </a:r>
            <a:r>
              <a:rPr lang="en-US" altLang="ko-KR"/>
              <a:t>.</a:t>
            </a:r>
            <a:r>
              <a:rPr lang="ko-KR" altLang="en-US"/>
              <a:t> 신청</a:t>
            </a:r>
            <a:endParaRPr lang="ko-KR" altLang="en-US"/>
          </a:p>
          <a:p>
            <a:pPr lvl="0">
              <a:defRPr/>
            </a:pPr>
            <a:endParaRPr lang="ko-KR" altLang="en-US"/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/>
              <a:t>4.</a:t>
            </a:r>
            <a:r>
              <a:rPr lang="ko-KR" altLang="en-US"/>
              <a:t> 즉시발급 증명 </a:t>
            </a:r>
            <a:r>
              <a:rPr lang="en-US" altLang="ko-KR"/>
              <a:t>&gt;</a:t>
            </a:r>
            <a:r>
              <a:rPr lang="ko-KR" altLang="en-US"/>
              <a:t> 폐업사실증명 </a:t>
            </a:r>
            <a:r>
              <a: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(</a:t>
            </a:r>
            <a:r>
              <a:rPr xmlns:mc="http://schemas.openxmlformats.org/markup-compatibility/2006" xmlns:hp="http://schemas.haansoft.com/office/presentation/8.0" kumimoji="0" lang="ko-KR" altLang="en-US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주민등록번호 뒷자리 모두 공개</a:t>
            </a:r>
            <a:r>
              <a: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<a:solidFill>
                <a:srgbClr val="ff6600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/>
              <a:t>   사실확인 후 발급 증명 </a:t>
            </a:r>
            <a:r>
              <a:rPr lang="en-US" altLang="ko-KR"/>
              <a:t>&gt;</a:t>
            </a:r>
            <a:r>
              <a:rPr lang="ko-KR" altLang="en-US"/>
              <a:t> 총사업자등록내역 </a:t>
            </a:r>
            <a:r>
              <a: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(</a:t>
            </a:r>
            <a:r>
              <a:rPr xmlns:mc="http://schemas.openxmlformats.org/markup-compatibility/2006" xmlns:hp="http://schemas.haansoft.com/office/presentation/8.0" kumimoji="0" lang="ko-KR" altLang="en-US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주민등록번호 뒷자리 모두 공개</a:t>
            </a:r>
            <a:r>
              <a: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b="1" i="0" u="none" strike="noStrike" kern="1200" cap="none" spc="0" normalizeH="0" baseline="0" mc:Ignorable="hp" hp:hslEmbossed="0">
              <a:solidFill>
                <a:srgbClr val="ff66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04663"/>
            <a:ext cx="8496944" cy="1460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FontTx/>
              <a:buNone/>
              <a:defRPr/>
            </a:pPr>
            <a:r>
              <a:rPr lang="en-US" altLang="ko-KR" b="1"/>
              <a:t>[</a:t>
            </a:r>
            <a:r>
              <a:rPr lang="ko-KR" altLang="en-US" b="1"/>
              <a:t>고용보험이력내역서</a:t>
            </a:r>
            <a:r>
              <a:rPr lang="en-US" altLang="ko-KR" b="1"/>
              <a:t>(</a:t>
            </a:r>
            <a:r>
              <a:rPr lang="ko-KR" altLang="en-US" b="1"/>
              <a:t>상용</a:t>
            </a:r>
            <a:r>
              <a:rPr lang="en-US" altLang="ko-KR" b="1"/>
              <a:t>)]</a:t>
            </a:r>
            <a:endParaRPr lang="en-US" altLang="ko-KR" b="1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1.</a:t>
            </a:r>
            <a:r>
              <a:rPr lang="ko-KR" altLang="en-US"/>
              <a:t> 정부</a:t>
            </a:r>
            <a:r>
              <a:rPr lang="en-US" altLang="ko-KR"/>
              <a:t>24(</a:t>
            </a:r>
            <a:r>
              <a:rPr lang="en-US" altLang="ko-KR">
                <a:hlinkClick r:id="rId2"/>
              </a:rPr>
              <a:t>https://www.gov.kr/portal/service/serviceInfo/B49000100050</a:t>
            </a:r>
            <a:r>
              <a:rPr lang="en-US" altLang="ko-KR"/>
              <a:t>)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2.</a:t>
            </a:r>
            <a:r>
              <a:rPr lang="ko-KR" altLang="en-US"/>
              <a:t> </a:t>
            </a:r>
            <a:r>
              <a:rPr lang="ko-KR" altLang="en-US" b="1">
                <a:solidFill>
                  <a:srgbClr val="ff6600"/>
                </a:solidFill>
              </a:rPr>
              <a:t>상용 이력 발급 </a:t>
            </a:r>
            <a:r>
              <a:rPr lang="en-US" altLang="ko-KR" b="1">
                <a:solidFill>
                  <a:srgbClr val="ff6600"/>
                </a:solidFill>
              </a:rPr>
              <a:t>(2025.01.01.~</a:t>
            </a:r>
            <a:r>
              <a:rPr lang="ko-KR" altLang="en-US" b="1">
                <a:solidFill>
                  <a:srgbClr val="ff6600"/>
                </a:solidFill>
              </a:rPr>
              <a:t>현재</a:t>
            </a:r>
            <a:r>
              <a:rPr lang="en-US" altLang="ko-KR" b="1">
                <a:solidFill>
                  <a:srgbClr val="ff6600"/>
                </a:solidFill>
              </a:rPr>
              <a:t>)</a:t>
            </a:r>
            <a:endParaRPr lang="en-US" altLang="ko-KR" b="1">
              <a:solidFill>
                <a:srgbClr val="ff6600"/>
              </a:solidFill>
            </a:endParaRPr>
          </a:p>
        </p:txBody>
      </p:sp>
      <p:pic>
        <p:nvPicPr>
          <p:cNvPr id="10" name="그림 9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611504" y="2060788"/>
            <a:ext cx="7920990" cy="4320540"/>
          </a:xfrm>
          <a:prstGeom prst="rect">
            <a:avLst/>
          </a:prstGeom>
        </p:spPr>
      </p:pic>
      <p:sp>
        <p:nvSpPr>
          <p:cNvPr id="9" name="액자 8"/>
          <p:cNvSpPr/>
          <p:nvPr/>
        </p:nvSpPr>
        <p:spPr>
          <a:xfrm>
            <a:off x="4139952" y="5517232"/>
            <a:ext cx="1080120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611505" y="2132796"/>
            <a:ext cx="7920990" cy="4320540"/>
          </a:xfrm>
          <a:prstGeom prst="rect">
            <a:avLst/>
          </a:prstGeom>
        </p:spPr>
      </p:pic>
      <p:sp>
        <p:nvSpPr>
          <p:cNvPr id="7" name="액자 6"/>
          <p:cNvSpPr/>
          <p:nvPr/>
        </p:nvSpPr>
        <p:spPr>
          <a:xfrm>
            <a:off x="1979712" y="3816605"/>
            <a:ext cx="1080120" cy="404483"/>
          </a:xfrm>
          <a:prstGeom prst="frame">
            <a:avLst>
              <a:gd name="adj1" fmla="val 2496"/>
            </a:avLst>
          </a:prstGeom>
          <a:solidFill>
            <a:srgbClr val="ff0000">
              <a:alpha val="100000"/>
            </a:srgbClr>
          </a:solidFill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p>
            <a:pPr marL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395536" y="404662"/>
            <a:ext cx="8496944" cy="1460333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[4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대 사회보험 가입자 가입내역 확인서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]</a:t>
            </a: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1.</a:t>
            </a:r>
            <a:r>
              <a: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4</a:t>
            </a:r>
            <a:r>
              <a: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대사회보험정보연계센터 </a:t>
            </a: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(</a:t>
            </a: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  <a:hlinkClick r:id="rId3"/>
              </a:rPr>
              <a:t>https://www.4insure.or.kr</a:t>
            </a: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2.</a:t>
            </a:r>
            <a:r>
              <a: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ko-KR" altLang="en-US" sz="1800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증명서 신청</a:t>
            </a:r>
            <a:r>
              <a:rPr xmlns:mc="http://schemas.openxmlformats.org/markup-compatibility/2006" xmlns:hp="http://schemas.haansoft.com/office/presentation/8.0" kumimoji="0" lang="en-US" altLang="ko-KR" sz="1800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/</a:t>
            </a:r>
            <a:r>
              <a:rPr xmlns:mc="http://schemas.openxmlformats.org/markup-compatibility/2006" xmlns:hp="http://schemas.haansoft.com/office/presentation/8.0" kumimoji="0" lang="ko-KR" altLang="en-US" sz="1800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발급 </a:t>
            </a:r>
            <a:r>
              <a:rPr xmlns:mc="http://schemas.openxmlformats.org/markup-compatibility/2006" xmlns:hp="http://schemas.haansoft.com/office/presentation/8.0" kumimoji="0" lang="en-US" altLang="ko-KR" sz="1800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&gt;</a:t>
            </a:r>
            <a:r>
              <a:rPr xmlns:mc="http://schemas.openxmlformats.org/markup-compatibility/2006" xmlns:hp="http://schemas.haansoft.com/office/presentation/8.0" kumimoji="0" lang="ko-KR" altLang="en-US" sz="1800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 현재 근무지 기준 발급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(</a:t>
            </a:r>
            <a:r>
              <a:rPr xmlns:mc="http://schemas.openxmlformats.org/markup-compatibility/2006" xmlns:hp="http://schemas.haansoft.com/office/presentation/8.0" kumimoji="0" lang="ko-KR" altLang="en-US" sz="1800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주민등록번호 뒷자리 모두 공개</a:t>
            </a:r>
            <a:r>
              <a: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  <a:solidFill>
                  <a:srgbClr val="ff6600"/>
                </a:solidFill>
                <a:latin typeface="맑은 고딕"/>
                <a:ea typeface="맑은 고딕"/>
                <a:cs typeface="맑은 고딕"/>
              </a:rPr>
              <a:t>)</a:t>
            </a:r>
            <a:endParaRPr xmlns:mc="http://schemas.openxmlformats.org/markup-compatibility/2006" xmlns:hp="http://schemas.haansoft.com/office/presentation/8.0" kumimoji="0" lang="en-US" altLang="ko-KR" sz="1800" b="1" i="0" u="none" strike="noStrike" kern="1200" cap="none" spc="0" normalizeH="0" baseline="0" mc:Ignorable="hp" hp:hslEmbossed="0">
              <a:solidFill>
                <a:srgbClr val="ff6600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131</ep:Words>
  <ep:PresentationFormat>화면 슬라이드 쇼(4:3)</ep:PresentationFormat>
  <ep:Paragraphs>36</ep:Paragraphs>
  <ep:Slides>17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ep:HeadingPairs>
  <ep:TitlesOfParts>
    <vt:vector size="1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2025-06-26T05:03:40.000</dcterms:created>
  <dc:creator>최규필</dc:creator>
  <cp:lastModifiedBy>aldi0</cp:lastModifiedBy>
  <dcterms:modified xsi:type="dcterms:W3CDTF">2026-01-04T08:54:01.479</dcterms:modified>
  <cp:revision>44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